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302" r:id="rId4"/>
    <p:sldId id="276" r:id="rId5"/>
    <p:sldId id="303" r:id="rId6"/>
    <p:sldId id="304" r:id="rId7"/>
    <p:sldId id="305" r:id="rId8"/>
    <p:sldId id="306" r:id="rId9"/>
    <p:sldId id="307" r:id="rId10"/>
    <p:sldId id="308" r:id="rId11"/>
    <p:sldId id="273" r:id="rId12"/>
    <p:sldId id="292" r:id="rId13"/>
    <p:sldId id="294" r:id="rId14"/>
    <p:sldId id="287" r:id="rId15"/>
    <p:sldId id="289" r:id="rId16"/>
    <p:sldId id="296" r:id="rId17"/>
    <p:sldId id="295" r:id="rId18"/>
    <p:sldId id="283" r:id="rId19"/>
    <p:sldId id="274" r:id="rId20"/>
    <p:sldId id="310" r:id="rId21"/>
    <p:sldId id="281" r:id="rId22"/>
    <p:sldId id="311" r:id="rId23"/>
    <p:sldId id="312" r:id="rId24"/>
    <p:sldId id="313" r:id="rId25"/>
    <p:sldId id="314" r:id="rId26"/>
    <p:sldId id="315" r:id="rId27"/>
    <p:sldId id="316" r:id="rId28"/>
    <p:sldId id="330" r:id="rId29"/>
    <p:sldId id="331" r:id="rId30"/>
    <p:sldId id="317" r:id="rId31"/>
    <p:sldId id="341" r:id="rId32"/>
    <p:sldId id="326" r:id="rId33"/>
    <p:sldId id="327" r:id="rId34"/>
    <p:sldId id="290" r:id="rId35"/>
    <p:sldId id="342" r:id="rId36"/>
    <p:sldId id="329" r:id="rId37"/>
    <p:sldId id="300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2" autoAdjust="0"/>
    <p:restoredTop sz="94710" autoAdjust="0"/>
  </p:normalViewPr>
  <p:slideViewPr>
    <p:cSldViewPr snapToGrid="0">
      <p:cViewPr varScale="1">
        <p:scale>
          <a:sx n="67" d="100"/>
          <a:sy n="67" d="100"/>
        </p:scale>
        <p:origin x="68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image" Target="../media/image35.png"/><Relationship Id="rId2" Type="http://schemas.openxmlformats.org/officeDocument/2006/relationships/tags" Target="../tags/tag6.xml"/><Relationship Id="rId16" Type="http://schemas.openxmlformats.org/officeDocument/2006/relationships/image" Target="../media/image3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1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40.png"/><Relationship Id="rId5" Type="http://schemas.openxmlformats.org/officeDocument/2006/relationships/tags" Target="../tags/tag23.xml"/><Relationship Id="rId10" Type="http://schemas.openxmlformats.org/officeDocument/2006/relationships/image" Target="../media/image39.png"/><Relationship Id="rId4" Type="http://schemas.openxmlformats.org/officeDocument/2006/relationships/tags" Target="../tags/tag22.xml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6" y="3634214"/>
            <a:ext cx="10850563" cy="475132"/>
          </a:xfrm>
        </p:spPr>
        <p:txBody>
          <a:bodyPr/>
          <a:lstStyle/>
          <a:p>
            <a:r>
              <a:rPr lang="zh-CN" altLang="en-US" dirty="0"/>
              <a:t>展示人：邓琛龙  彭立成  王硕  赵瑞祥（按姓氏排序）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Tello</a:t>
            </a:r>
            <a:r>
              <a:rPr lang="zh-CN" altLang="en-US" sz="4400" dirty="0"/>
              <a:t> 无人机自动飞行项目报告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"/>
    </mc:Choice>
    <mc:Fallback xmlns="">
      <p:transition spd="slow" advTm="7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8" y="1502229"/>
            <a:ext cx="3690256" cy="36902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0" y="1741713"/>
            <a:ext cx="5795190" cy="3102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68"/>
    </mc:Choice>
    <mc:Fallback xmlns="">
      <p:transition spd="slow" advTm="4296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3429000"/>
            <a:ext cx="10850564" cy="1082874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阶段一：</a:t>
            </a:r>
            <a:r>
              <a:rPr lang="zh-CN" altLang="en-US" sz="1600" dirty="0"/>
              <a:t>基于</a:t>
            </a:r>
            <a:r>
              <a:rPr lang="en-US" altLang="zh-CN" sz="1600" dirty="0"/>
              <a:t>YOLO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tensorflow</a:t>
            </a:r>
            <a:r>
              <a:rPr lang="zh-CN" altLang="en-US" sz="1600" dirty="0"/>
              <a:t>的全物体实时识别</a:t>
            </a:r>
            <a:endParaRPr lang="en-US" altLang="zh-CN" sz="1600" dirty="0"/>
          </a:p>
          <a:p>
            <a:r>
              <a:rPr lang="zh-CN" altLang="en-US" sz="1600" b="1" dirty="0"/>
              <a:t>阶段二：</a:t>
            </a:r>
            <a:r>
              <a:rPr lang="zh-CN" altLang="en-US" sz="1600" dirty="0"/>
              <a:t>基于</a:t>
            </a:r>
            <a:r>
              <a:rPr lang="en-US" altLang="zh-CN" sz="1600" dirty="0"/>
              <a:t>YOLOv5</a:t>
            </a:r>
            <a:r>
              <a:rPr lang="zh-CN" altLang="en-US" sz="1600" dirty="0"/>
              <a:t>的自训练的物体识别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58"/>
    </mc:Choice>
    <mc:Fallback xmlns="">
      <p:transition spd="slow" advTm="591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自动避障阶段一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71525" y="1508541"/>
            <a:ext cx="35147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/>
              <a:t>YOLO</a:t>
            </a:r>
            <a:r>
              <a:rPr lang="zh-CN" altLang="en-US" dirty="0"/>
              <a:t>的预训练模型进行实时物体识别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yolo</a:t>
            </a:r>
            <a:r>
              <a:rPr lang="zh-CN" altLang="en-US" dirty="0"/>
              <a:t>模型目前已经发展到了</a:t>
            </a:r>
            <a:r>
              <a:rPr lang="en-US" altLang="zh-CN" dirty="0"/>
              <a:t>v5</a:t>
            </a:r>
            <a:r>
              <a:rPr lang="zh-CN" altLang="en-US" dirty="0"/>
              <a:t>版本，我们分别尝试了</a:t>
            </a:r>
            <a:r>
              <a:rPr lang="en-US" altLang="zh-CN" dirty="0"/>
              <a:t>v3</a:t>
            </a:r>
            <a:r>
              <a:rPr lang="zh-CN" altLang="en-US" dirty="0"/>
              <a:t>、</a:t>
            </a:r>
            <a:r>
              <a:rPr lang="en-US" altLang="zh-CN" dirty="0"/>
              <a:t>v4</a:t>
            </a:r>
            <a:r>
              <a:rPr lang="zh-CN" altLang="en-US" dirty="0"/>
              <a:t>、</a:t>
            </a:r>
            <a:r>
              <a:rPr lang="en-US" altLang="zh-CN" dirty="0"/>
              <a:t>v5</a:t>
            </a:r>
            <a:r>
              <a:rPr lang="zh-CN" altLang="en-US" dirty="0"/>
              <a:t>三个版本，大约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个预训练模型，使用</a:t>
            </a:r>
            <a:r>
              <a:rPr lang="en-US" altLang="zh-CN" dirty="0" err="1"/>
              <a:t>opencv</a:t>
            </a:r>
            <a:r>
              <a:rPr lang="zh-CN" altLang="en-US" dirty="0"/>
              <a:t>作为图片处理工具，导入</a:t>
            </a:r>
            <a:r>
              <a:rPr lang="en-US" altLang="zh-CN" dirty="0"/>
              <a:t>yolo</a:t>
            </a:r>
            <a:r>
              <a:rPr lang="zh-CN" altLang="en-US" dirty="0"/>
              <a:t>的网络模型和与训练权重</a:t>
            </a:r>
            <a:r>
              <a:rPr lang="en-US" altLang="zh-CN" dirty="0"/>
              <a:t>,</a:t>
            </a:r>
            <a:r>
              <a:rPr lang="zh-CN" altLang="en-US" dirty="0"/>
              <a:t>其中</a:t>
            </a:r>
            <a:r>
              <a:rPr lang="en-US" altLang="zh-CN" dirty="0"/>
              <a:t>v4</a:t>
            </a:r>
            <a:r>
              <a:rPr lang="zh-CN" altLang="en-US" dirty="0"/>
              <a:t>版本的准确率较高，但是在我的电脑本地上处理速度较慢，大约</a:t>
            </a:r>
            <a:r>
              <a:rPr lang="en-US" altLang="zh-CN" dirty="0"/>
              <a:t>0.7s</a:t>
            </a:r>
            <a:r>
              <a:rPr lang="zh-CN" altLang="en-US" dirty="0"/>
              <a:t>处理一帧，目前不符合无人机即时检测的要求。</a:t>
            </a:r>
            <a:r>
              <a:rPr lang="en-US" altLang="zh-CN" dirty="0"/>
              <a:t>v5</a:t>
            </a:r>
            <a:r>
              <a:rPr lang="zh-CN" altLang="en-US" dirty="0"/>
              <a:t>版本准确率稍微逊色，但是效率比</a:t>
            </a:r>
            <a:r>
              <a:rPr lang="en-US" altLang="zh-CN" dirty="0"/>
              <a:t>v4</a:t>
            </a:r>
            <a:r>
              <a:rPr lang="zh-CN" altLang="en-US" dirty="0"/>
              <a:t>版本提高了十倍，已经符合了无人机的要求。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5" y="1660948"/>
            <a:ext cx="5334000" cy="86795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2835523"/>
            <a:ext cx="7030192" cy="2731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84"/>
    </mc:Choice>
    <mc:Fallback xmlns="">
      <p:transition spd="slow" advTm="2798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自动避障阶段一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9" name="内容占位符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12" y="1726327"/>
            <a:ext cx="8383563" cy="4715754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1076325" y="1285875"/>
            <a:ext cx="36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YOLO</a:t>
            </a:r>
            <a:r>
              <a:rPr lang="zh-CN" altLang="en-US" dirty="0"/>
              <a:t>的视频识别结果截图：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0"/>
    </mc:Choice>
    <mc:Fallback xmlns="">
      <p:transition spd="slow" advTm="345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自动避障阶段一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69924" y="1790700"/>
            <a:ext cx="3552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 err="1"/>
              <a:t>tensorflow</a:t>
            </a:r>
            <a:r>
              <a:rPr lang="zh-CN" altLang="en-US" dirty="0"/>
              <a:t>的预训练模型进行实时物体识别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导入了预训练模型，使用官方依据</a:t>
            </a:r>
            <a:r>
              <a:rPr lang="en-US" altLang="zh-CN" dirty="0"/>
              <a:t>coco</a:t>
            </a:r>
            <a:r>
              <a:rPr lang="zh-CN" altLang="en-US" dirty="0"/>
              <a:t>数据集训练得到的预权重，我们使用框架处理摄像头传输的视频，实现了即视的识别。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0" y="1165219"/>
            <a:ext cx="7466238" cy="439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0"/>
    </mc:Choice>
    <mc:Fallback xmlns="">
      <p:transition spd="slow" advTm="1788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-38099"/>
            <a:ext cx="10850563" cy="1028699"/>
          </a:xfrm>
        </p:spPr>
        <p:txBody>
          <a:bodyPr/>
          <a:lstStyle/>
          <a:p>
            <a:r>
              <a:rPr lang="zh-CN" altLang="en-US" dirty="0"/>
              <a:t>自动避障阶段一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2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2" y="2257623"/>
            <a:ext cx="5283996" cy="351853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69924" y="1543050"/>
            <a:ext cx="528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Tensorflow</a:t>
            </a:r>
            <a:r>
              <a:rPr lang="zh-CN" altLang="en-US" dirty="0"/>
              <a:t>的图片和视频识别结果效果图：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68" y="2257623"/>
            <a:ext cx="5821680" cy="327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68"/>
    </mc:Choice>
    <mc:Fallback xmlns="">
      <p:transition spd="slow" advTm="4136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自动避障阶段二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70" y="2617470"/>
            <a:ext cx="6311900" cy="31914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279" y="1533694"/>
            <a:ext cx="785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根据我们自己拍摄的障碍物训练集进行训练物体识别模型：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4"/>
    </mc:Choice>
    <mc:Fallback xmlns="">
      <p:transition spd="slow" advTm="4002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-38099"/>
            <a:ext cx="10850563" cy="1028699"/>
          </a:xfrm>
        </p:spPr>
        <p:txBody>
          <a:bodyPr/>
          <a:lstStyle/>
          <a:p>
            <a:r>
              <a:rPr lang="zh-CN" altLang="en-US" dirty="0"/>
              <a:t>自动避障阶段二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000250"/>
            <a:ext cx="4982756" cy="45958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530" y="2018456"/>
            <a:ext cx="4220370" cy="45776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9924" y="1338912"/>
            <a:ext cx="608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无人机根据识别到的障碍物所在的位置来进行左右避障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79"/>
    </mc:Choice>
    <mc:Fallback xmlns="">
      <p:transition spd="slow" advTm="2807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自动避障阶段二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38200" y="1428750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自动避障效果图片：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05" y="1063503"/>
            <a:ext cx="3683189" cy="4730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45"/>
    </mc:Choice>
    <mc:Fallback xmlns="">
      <p:transition spd="slow" advTm="6074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手势识别的无人机飞行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王硕</a:t>
            </a:r>
            <a:endParaRPr lang="en-US" altLang="zh-CN" dirty="0"/>
          </a:p>
          <a:p>
            <a:pPr lvl="0"/>
            <a:r>
              <a:rPr lang="en-US" altLang="zh-CN" dirty="0"/>
              <a:t>2018202100.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55"/>
    </mc:Choice>
    <mc:Fallback xmlns="">
      <p:transition spd="slow" advTm="11425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200" dirty="0"/>
              <a:t>目标检测 </a:t>
            </a:r>
            <a:r>
              <a:rPr lang="en-US" altLang="zh-CN" sz="3200" dirty="0"/>
              <a:t>&amp;</a:t>
            </a:r>
            <a:r>
              <a:rPr lang="zh-CN" altLang="en-US" sz="3200" dirty="0"/>
              <a:t> 人脸追踪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48026" y="5598795"/>
            <a:ext cx="3568731" cy="1082874"/>
          </a:xfrm>
        </p:spPr>
        <p:txBody>
          <a:bodyPr>
            <a:normAutofit/>
          </a:bodyPr>
          <a:lstStyle/>
          <a:p>
            <a:pPr lvl="0"/>
            <a:r>
              <a:rPr lang="zh-CN" altLang="en-US" sz="1800" dirty="0">
                <a:latin typeface="Heiti SC Medium" pitchFamily="2" charset="-128"/>
                <a:ea typeface="Heiti SC Medium" pitchFamily="2" charset="-128"/>
              </a:rPr>
              <a:t>报告人：邓琛龙   </a:t>
            </a:r>
            <a:r>
              <a:rPr lang="en-US" altLang="zh-CN" sz="1800" dirty="0">
                <a:latin typeface="Heiti SC Medium" pitchFamily="2" charset="-128"/>
                <a:ea typeface="Heiti SC Medium" pitchFamily="2" charset="-128"/>
              </a:rPr>
              <a:t>2018202077</a:t>
            </a:r>
            <a:endParaRPr lang="zh-CN" altLang="en-US" sz="1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手势识别的无人机飞行 三个尝试阶段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5" name="5a67c4d5-ef5a-4e3c-97b6-3ebc16d1cb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1499" y="1229751"/>
            <a:ext cx="9689002" cy="4899249"/>
            <a:chOff x="1251499" y="1229751"/>
            <a:chExt cx="9689002" cy="4899249"/>
          </a:xfrm>
        </p:grpSpPr>
        <p:grpSp>
          <p:nvGrpSpPr>
            <p:cNvPr id="6" name="îSḻíde"/>
            <p:cNvGrpSpPr/>
            <p:nvPr/>
          </p:nvGrpSpPr>
          <p:grpSpPr>
            <a:xfrm>
              <a:off x="5725799" y="5368907"/>
              <a:ext cx="683296" cy="760093"/>
              <a:chOff x="4278313" y="4267200"/>
              <a:chExt cx="550863" cy="612775"/>
            </a:xfrm>
          </p:grpSpPr>
          <p:sp>
            <p:nvSpPr>
              <p:cNvPr id="53" name="iśļïḍe"/>
              <p:cNvSpPr/>
              <p:nvPr/>
            </p:nvSpPr>
            <p:spPr bwMode="auto">
              <a:xfrm>
                <a:off x="4297363" y="4476750"/>
                <a:ext cx="512763" cy="403225"/>
              </a:xfrm>
              <a:custGeom>
                <a:avLst/>
                <a:gdLst/>
                <a:ahLst/>
                <a:cxnLst>
                  <a:cxn ang="0">
                    <a:pos x="160" y="254"/>
                  </a:cxn>
                  <a:cxn ang="0">
                    <a:pos x="323" y="0"/>
                  </a:cxn>
                  <a:cxn ang="0">
                    <a:pos x="0" y="0"/>
                  </a:cxn>
                  <a:cxn ang="0">
                    <a:pos x="160" y="254"/>
                  </a:cxn>
                </a:cxnLst>
                <a:rect l="0" t="0" r="r" b="b"/>
                <a:pathLst>
                  <a:path w="323" h="254">
                    <a:moveTo>
                      <a:pt x="160" y="254"/>
                    </a:moveTo>
                    <a:lnTo>
                      <a:pt x="323" y="0"/>
                    </a:lnTo>
                    <a:lnTo>
                      <a:pt x="0" y="0"/>
                    </a:lnTo>
                    <a:lnTo>
                      <a:pt x="160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şļiḓé"/>
              <p:cNvSpPr/>
              <p:nvPr/>
            </p:nvSpPr>
            <p:spPr bwMode="auto">
              <a:xfrm>
                <a:off x="4465638" y="4735513"/>
                <a:ext cx="176213" cy="144462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0" y="1"/>
                  </a:cxn>
                  <a:cxn ang="0">
                    <a:pos x="19" y="32"/>
                  </a:cxn>
                  <a:cxn ang="0">
                    <a:pos x="39" y="0"/>
                  </a:cxn>
                  <a:cxn ang="0">
                    <a:pos x="19" y="8"/>
                  </a:cxn>
                </a:cxnLst>
                <a:rect l="0" t="0" r="r" b="b"/>
                <a:pathLst>
                  <a:path w="39" h="32">
                    <a:moveTo>
                      <a:pt x="19" y="8"/>
                    </a:moveTo>
                    <a:cubicBezTo>
                      <a:pt x="11" y="8"/>
                      <a:pt x="4" y="5"/>
                      <a:pt x="0" y="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5"/>
                      <a:pt x="28" y="8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ṥļíḑê"/>
              <p:cNvSpPr/>
              <p:nvPr/>
            </p:nvSpPr>
            <p:spPr bwMode="auto">
              <a:xfrm>
                <a:off x="4278313" y="4267200"/>
                <a:ext cx="550863" cy="31432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ḻîḑé"/>
              <p:cNvSpPr/>
              <p:nvPr/>
            </p:nvSpPr>
            <p:spPr bwMode="auto">
              <a:xfrm>
                <a:off x="4456113" y="4367213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šḻíḍé"/>
            <p:cNvGrpSpPr/>
            <p:nvPr/>
          </p:nvGrpSpPr>
          <p:grpSpPr>
            <a:xfrm>
              <a:off x="4262719" y="4311475"/>
              <a:ext cx="2189697" cy="1211028"/>
              <a:chOff x="3098801" y="3414713"/>
              <a:chExt cx="1765300" cy="976312"/>
            </a:xfrm>
          </p:grpSpPr>
          <p:sp>
            <p:nvSpPr>
              <p:cNvPr id="47" name="íṥľiḑê"/>
              <p:cNvSpPr/>
              <p:nvPr/>
            </p:nvSpPr>
            <p:spPr bwMode="auto">
              <a:xfrm>
                <a:off x="3098801" y="3414713"/>
                <a:ext cx="1765300" cy="7937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1íḋè"/>
              <p:cNvSpPr/>
              <p:nvPr/>
            </p:nvSpPr>
            <p:spPr bwMode="auto">
              <a:xfrm>
                <a:off x="4278313" y="3443288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lïḓê"/>
              <p:cNvSpPr/>
              <p:nvPr/>
            </p:nvSpPr>
            <p:spPr bwMode="auto">
              <a:xfrm>
                <a:off x="4314826" y="3475038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śļîďê"/>
              <p:cNvSpPr/>
              <p:nvPr/>
            </p:nvSpPr>
            <p:spPr bwMode="auto">
              <a:xfrm>
                <a:off x="4278313" y="3602038"/>
                <a:ext cx="550863" cy="7604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8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8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8"/>
                      <a:pt x="61" y="168"/>
                    </a:cubicBezTo>
                    <a:cubicBezTo>
                      <a:pt x="27" y="168"/>
                      <a:pt x="0" y="153"/>
                      <a:pt x="0" y="1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1ïdê"/>
              <p:cNvSpPr/>
              <p:nvPr/>
            </p:nvSpPr>
            <p:spPr bwMode="auto">
              <a:xfrm>
                <a:off x="4456113" y="3546475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ïḑê"/>
              <p:cNvSpPr/>
              <p:nvPr/>
            </p:nvSpPr>
            <p:spPr bwMode="auto">
              <a:xfrm>
                <a:off x="4278313" y="3602038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8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1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8"/>
                    </a:cubicBezTo>
                    <a:cubicBezTo>
                      <a:pt x="27" y="37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ïṣlîḓe"/>
            <p:cNvGrpSpPr/>
            <p:nvPr/>
          </p:nvGrpSpPr>
          <p:grpSpPr>
            <a:xfrm>
              <a:off x="5731707" y="3250100"/>
              <a:ext cx="2197574" cy="1214967"/>
              <a:chOff x="4283076" y="2559050"/>
              <a:chExt cx="1771650" cy="979488"/>
            </a:xfrm>
          </p:grpSpPr>
          <p:sp>
            <p:nvSpPr>
              <p:cNvPr id="40" name="îṡľïde"/>
              <p:cNvSpPr/>
              <p:nvPr/>
            </p:nvSpPr>
            <p:spPr bwMode="auto">
              <a:xfrm>
                <a:off x="4283076" y="2559050"/>
                <a:ext cx="1771650" cy="792162"/>
              </a:xfrm>
              <a:custGeom>
                <a:avLst/>
                <a:gdLst/>
                <a:ahLst/>
                <a:cxnLst>
                  <a:cxn ang="0">
                    <a:pos x="390" y="0"/>
                  </a:cxn>
                  <a:cxn ang="0">
                    <a:pos x="69" y="0"/>
                  </a:cxn>
                  <a:cxn ang="0">
                    <a:pos x="0" y="41"/>
                  </a:cxn>
                  <a:cxn ang="0">
                    <a:pos x="0" y="175"/>
                  </a:cxn>
                  <a:cxn ang="0">
                    <a:pos x="69" y="134"/>
                  </a:cxn>
                  <a:cxn ang="0">
                    <a:pos x="379" y="134"/>
                  </a:cxn>
                  <a:cxn ang="0">
                    <a:pos x="390" y="0"/>
                  </a:cxn>
                </a:cxnLst>
                <a:rect l="0" t="0" r="r" b="b"/>
                <a:pathLst>
                  <a:path w="390" h="175">
                    <a:moveTo>
                      <a:pt x="39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1" y="0"/>
                      <a:pt x="0" y="22"/>
                      <a:pt x="0" y="4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56"/>
                      <a:pt x="21" y="134"/>
                      <a:pt x="69" y="134"/>
                    </a:cubicBezTo>
                    <a:cubicBezTo>
                      <a:pt x="379" y="134"/>
                      <a:pt x="379" y="134"/>
                      <a:pt x="379" y="134"/>
                    </a:cubicBezTo>
                    <a:cubicBezTo>
                      <a:pt x="390" y="0"/>
                      <a:pt x="390" y="0"/>
                      <a:pt x="39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ṧlídé"/>
              <p:cNvSpPr/>
              <p:nvPr/>
            </p:nvSpPr>
            <p:spPr bwMode="auto">
              <a:xfrm>
                <a:off x="4324351" y="2590800"/>
                <a:ext cx="54451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ṥľiḋè"/>
              <p:cNvSpPr/>
              <p:nvPr/>
            </p:nvSpPr>
            <p:spPr bwMode="auto">
              <a:xfrm>
                <a:off x="4356101" y="2622550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ŝḷîḓe"/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rgbClr val="3E9FD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iḋê"/>
              <p:cNvSpPr/>
              <p:nvPr/>
            </p:nvSpPr>
            <p:spPr bwMode="auto">
              <a:xfrm>
                <a:off x="4497388" y="2689225"/>
                <a:ext cx="200025" cy="1190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lídè"/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1íḓe"/>
              <p:cNvSpPr/>
              <p:nvPr/>
            </p:nvSpPr>
            <p:spPr bwMode="auto">
              <a:xfrm>
                <a:off x="4283076" y="2744788"/>
                <a:ext cx="585788" cy="793750"/>
              </a:xfrm>
              <a:custGeom>
                <a:avLst/>
                <a:gdLst/>
                <a:ahLst/>
                <a:cxnLst>
                  <a:cxn ang="0">
                    <a:pos x="129" y="134"/>
                  </a:cxn>
                  <a:cxn ang="0">
                    <a:pos x="69" y="173"/>
                  </a:cxn>
                  <a:cxn ang="0">
                    <a:pos x="0" y="134"/>
                  </a:cxn>
                  <a:cxn ang="0">
                    <a:pos x="0" y="0"/>
                  </a:cxn>
                  <a:cxn ang="0">
                    <a:pos x="69" y="39"/>
                  </a:cxn>
                  <a:cxn ang="0">
                    <a:pos x="129" y="0"/>
                  </a:cxn>
                  <a:cxn ang="0">
                    <a:pos x="129" y="134"/>
                  </a:cxn>
                </a:cxnLst>
                <a:rect l="0" t="0" r="r" b="b"/>
                <a:pathLst>
                  <a:path w="129" h="175">
                    <a:moveTo>
                      <a:pt x="129" y="134"/>
                    </a:moveTo>
                    <a:cubicBezTo>
                      <a:pt x="129" y="153"/>
                      <a:pt x="102" y="172"/>
                      <a:pt x="69" y="173"/>
                    </a:cubicBezTo>
                    <a:cubicBezTo>
                      <a:pt x="27" y="175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27" y="41"/>
                      <a:pt x="69" y="39"/>
                    </a:cubicBezTo>
                    <a:cubicBezTo>
                      <a:pt x="102" y="38"/>
                      <a:pt x="129" y="19"/>
                      <a:pt x="129" y="0"/>
                    </a:cubicBezTo>
                    <a:lnTo>
                      <a:pt x="129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ṡľiďè"/>
            <p:cNvGrpSpPr/>
            <p:nvPr/>
          </p:nvGrpSpPr>
          <p:grpSpPr>
            <a:xfrm>
              <a:off x="4262719" y="2192668"/>
              <a:ext cx="2189697" cy="1209058"/>
              <a:chOff x="3098801" y="1706563"/>
              <a:chExt cx="1765300" cy="974724"/>
            </a:xfrm>
          </p:grpSpPr>
          <p:sp>
            <p:nvSpPr>
              <p:cNvPr id="33" name="îSľîḋè"/>
              <p:cNvSpPr/>
              <p:nvPr/>
            </p:nvSpPr>
            <p:spPr bwMode="auto">
              <a:xfrm>
                <a:off x="3098801" y="1706563"/>
                <a:ext cx="1765300" cy="792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ľíḓê"/>
              <p:cNvSpPr/>
              <p:nvPr/>
            </p:nvSpPr>
            <p:spPr bwMode="auto">
              <a:xfrm>
                <a:off x="4278313" y="1735931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sḷíde"/>
              <p:cNvSpPr/>
              <p:nvPr/>
            </p:nvSpPr>
            <p:spPr bwMode="auto">
              <a:xfrm>
                <a:off x="4314826" y="1772444"/>
                <a:ext cx="481013" cy="2444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ļîḑé"/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9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9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9"/>
                      <a:pt x="61" y="169"/>
                    </a:cubicBezTo>
                    <a:cubicBezTo>
                      <a:pt x="27" y="169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FADE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sľiḍè"/>
              <p:cNvSpPr/>
              <p:nvPr/>
            </p:nvSpPr>
            <p:spPr bwMode="auto">
              <a:xfrm>
                <a:off x="4456113" y="1836738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ḻîdé"/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1" y="169"/>
                  </a:cxn>
                  <a:cxn ang="0">
                    <a:pos x="121" y="134"/>
                  </a:cxn>
                  <a:cxn ang="0">
                    <a:pos x="121" y="0"/>
                  </a:cxn>
                </a:cxnLst>
                <a:rect l="0" t="0" r="r" b="b"/>
                <a:pathLst>
                  <a:path w="121" h="169"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1" y="169"/>
                    </a:cubicBezTo>
                    <a:cubicBezTo>
                      <a:pt x="94" y="169"/>
                      <a:pt x="121" y="153"/>
                      <a:pt x="121" y="134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$ḷiḑe"/>
              <p:cNvSpPr/>
              <p:nvPr/>
            </p:nvSpPr>
            <p:spPr bwMode="auto">
              <a:xfrm>
                <a:off x="4278313" y="1892300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9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2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9"/>
                    </a:cubicBezTo>
                    <a:cubicBezTo>
                      <a:pt x="27" y="38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îşļîḍe"/>
            <p:cNvGrpSpPr/>
            <p:nvPr/>
          </p:nvGrpSpPr>
          <p:grpSpPr>
            <a:xfrm>
              <a:off x="4920090" y="4518220"/>
              <a:ext cx="309157" cy="330817"/>
              <a:chOff x="3911601" y="3687763"/>
              <a:chExt cx="249238" cy="266700"/>
            </a:xfrm>
            <a:solidFill>
              <a:schemeClr val="bg1"/>
            </a:solidFill>
          </p:grpSpPr>
          <p:sp>
            <p:nvSpPr>
              <p:cNvPr id="29" name="í$ļíḍe"/>
              <p:cNvSpPr/>
              <p:nvPr/>
            </p:nvSpPr>
            <p:spPr bwMode="auto">
              <a:xfrm>
                <a:off x="3911601" y="3832225"/>
                <a:ext cx="104775" cy="1222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1" y="3"/>
                  </a:cxn>
                  <a:cxn ang="0">
                    <a:pos x="2" y="3"/>
                  </a:cxn>
                  <a:cxn ang="0">
                    <a:pos x="2" y="26"/>
                  </a:cxn>
                  <a:cxn ang="0">
                    <a:pos x="1" y="27"/>
                  </a:cxn>
                  <a:cxn ang="0">
                    <a:pos x="0" y="26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23" h="27">
                    <a:moveTo>
                      <a:pt x="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3" y="2"/>
                      <a:pt x="22" y="3"/>
                      <a:pt x="2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ḷiďe"/>
              <p:cNvSpPr/>
              <p:nvPr/>
            </p:nvSpPr>
            <p:spPr bwMode="auto">
              <a:xfrm>
                <a:off x="3919538" y="3697288"/>
                <a:ext cx="41275" cy="130175"/>
              </a:xfrm>
              <a:custGeom>
                <a:avLst/>
                <a:gdLst/>
                <a:ahLst/>
                <a:cxnLst>
                  <a:cxn ang="0">
                    <a:pos x="9" y="25"/>
                  </a:cxn>
                  <a:cxn ang="0">
                    <a:pos x="9" y="4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5"/>
                  </a:cxn>
                  <a:cxn ang="0">
                    <a:pos x="4" y="29"/>
                  </a:cxn>
                  <a:cxn ang="0">
                    <a:pos x="9" y="25"/>
                  </a:cxn>
                </a:cxnLst>
                <a:rect l="0" t="0" r="r" b="b"/>
                <a:pathLst>
                  <a:path w="9" h="29">
                    <a:moveTo>
                      <a:pt x="9" y="2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2" y="29"/>
                      <a:pt x="4" y="29"/>
                    </a:cubicBezTo>
                    <a:cubicBezTo>
                      <a:pt x="7" y="29"/>
                      <a:pt x="9" y="27"/>
                      <a:pt x="9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ľîḋe"/>
              <p:cNvSpPr/>
              <p:nvPr/>
            </p:nvSpPr>
            <p:spPr bwMode="auto">
              <a:xfrm>
                <a:off x="3975101" y="3687763"/>
                <a:ext cx="158750" cy="266700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4" y="58"/>
                  </a:cxn>
                  <a:cxn ang="0">
                    <a:pos x="7" y="59"/>
                  </a:cxn>
                  <a:cxn ang="0">
                    <a:pos x="10" y="57"/>
                  </a:cxn>
                  <a:cxn ang="0">
                    <a:pos x="19" y="43"/>
                  </a:cxn>
                  <a:cxn ang="0">
                    <a:pos x="34" y="43"/>
                  </a:cxn>
                  <a:cxn ang="0">
                    <a:pos x="35" y="42"/>
                  </a:cxn>
                  <a:cxn ang="0">
                    <a:pos x="35" y="32"/>
                  </a:cxn>
                  <a:cxn ang="0">
                    <a:pos x="24" y="14"/>
                  </a:cxn>
                  <a:cxn ang="0">
                    <a:pos x="22" y="15"/>
                  </a:cxn>
                  <a:cxn ang="0">
                    <a:pos x="26" y="8"/>
                  </a:cxn>
                  <a:cxn ang="0">
                    <a:pos x="18" y="0"/>
                  </a:cxn>
                  <a:cxn ang="0">
                    <a:pos x="10" y="8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5" y="21"/>
                  </a:cxn>
                  <a:cxn ang="0">
                    <a:pos x="3" y="23"/>
                  </a:cxn>
                  <a:cxn ang="0">
                    <a:pos x="1" y="25"/>
                  </a:cxn>
                  <a:cxn ang="0">
                    <a:pos x="0" y="29"/>
                  </a:cxn>
                  <a:cxn ang="0">
                    <a:pos x="4" y="32"/>
                  </a:cxn>
                  <a:cxn ang="0">
                    <a:pos x="5" y="32"/>
                  </a:cxn>
                  <a:cxn ang="0">
                    <a:pos x="13" y="30"/>
                  </a:cxn>
                  <a:cxn ang="0">
                    <a:pos x="13" y="32"/>
                  </a:cxn>
                  <a:cxn ang="0">
                    <a:pos x="13" y="36"/>
                  </a:cxn>
                  <a:cxn ang="0">
                    <a:pos x="3" y="53"/>
                  </a:cxn>
                </a:cxnLst>
                <a:rect l="0" t="0" r="r" b="b"/>
                <a:pathLst>
                  <a:path w="35" h="59">
                    <a:moveTo>
                      <a:pt x="3" y="53"/>
                    </a:moveTo>
                    <a:cubicBezTo>
                      <a:pt x="2" y="55"/>
                      <a:pt x="2" y="57"/>
                      <a:pt x="4" y="58"/>
                    </a:cubicBezTo>
                    <a:cubicBezTo>
                      <a:pt x="5" y="59"/>
                      <a:pt x="6" y="59"/>
                      <a:pt x="7" y="59"/>
                    </a:cubicBezTo>
                    <a:cubicBezTo>
                      <a:pt x="8" y="59"/>
                      <a:pt x="9" y="59"/>
                      <a:pt x="10" y="57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22"/>
                      <a:pt x="31" y="14"/>
                      <a:pt x="24" y="14"/>
                    </a:cubicBezTo>
                    <a:cubicBezTo>
                      <a:pt x="23" y="14"/>
                      <a:pt x="23" y="14"/>
                      <a:pt x="22" y="15"/>
                    </a:cubicBezTo>
                    <a:cubicBezTo>
                      <a:pt x="24" y="13"/>
                      <a:pt x="26" y="11"/>
                      <a:pt x="26" y="8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14" y="0"/>
                      <a:pt x="10" y="3"/>
                      <a:pt x="10" y="8"/>
                    </a:cubicBezTo>
                    <a:cubicBezTo>
                      <a:pt x="10" y="12"/>
                      <a:pt x="14" y="16"/>
                      <a:pt x="18" y="16"/>
                    </a:cubicBezTo>
                    <a:cubicBezTo>
                      <a:pt x="19" y="16"/>
                      <a:pt x="20" y="16"/>
                      <a:pt x="20" y="15"/>
                    </a:cubicBezTo>
                    <a:cubicBezTo>
                      <a:pt x="18" y="16"/>
                      <a:pt x="17" y="18"/>
                      <a:pt x="15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1" y="24"/>
                      <a:pt x="1" y="25"/>
                    </a:cubicBezTo>
                    <a:cubicBezTo>
                      <a:pt x="0" y="26"/>
                      <a:pt x="0" y="28"/>
                      <a:pt x="0" y="29"/>
                    </a:cubicBezTo>
                    <a:cubicBezTo>
                      <a:pt x="1" y="31"/>
                      <a:pt x="2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6"/>
                      <a:pt x="13" y="36"/>
                      <a:pt x="13" y="36"/>
                    </a:cubicBezTo>
                    <a:lnTo>
                      <a:pt x="3" y="5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ḷïḋe"/>
              <p:cNvSpPr/>
              <p:nvPr/>
            </p:nvSpPr>
            <p:spPr bwMode="auto">
              <a:xfrm>
                <a:off x="4070351" y="3805238"/>
                <a:ext cx="90488" cy="10001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7" y="20"/>
                  </a:cxn>
                  <a:cxn ang="0">
                    <a:pos x="17" y="1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21"/>
                  </a:cxn>
                  <a:cxn ang="0">
                    <a:pos x="18" y="22"/>
                  </a:cxn>
                  <a:cxn ang="0">
                    <a:pos x="1" y="22"/>
                  </a:cxn>
                  <a:cxn ang="0">
                    <a:pos x="0" y="21"/>
                  </a:cxn>
                  <a:cxn ang="0">
                    <a:pos x="1" y="20"/>
                  </a:cxn>
                </a:cxnLst>
                <a:rect l="0" t="0" r="r" b="b"/>
                <a:pathLst>
                  <a:path w="20" h="22">
                    <a:moveTo>
                      <a:pt x="1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19" y="22"/>
                      <a:pt x="18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0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ṧ1idè"/>
            <p:cNvGrpSpPr/>
            <p:nvPr/>
          </p:nvGrpSpPr>
          <p:grpSpPr>
            <a:xfrm>
              <a:off x="6968656" y="3478521"/>
              <a:ext cx="291435" cy="285526"/>
              <a:chOff x="5024438" y="2844800"/>
              <a:chExt cx="234950" cy="230187"/>
            </a:xfrm>
            <a:solidFill>
              <a:schemeClr val="bg1"/>
            </a:solidFill>
          </p:grpSpPr>
          <p:sp>
            <p:nvSpPr>
              <p:cNvPr id="27" name="ïṩ1iḑê"/>
              <p:cNvSpPr/>
              <p:nvPr/>
            </p:nvSpPr>
            <p:spPr bwMode="auto">
              <a:xfrm>
                <a:off x="5024438" y="2844800"/>
                <a:ext cx="234950" cy="230187"/>
              </a:xfrm>
              <a:custGeom>
                <a:avLst/>
                <a:gdLst/>
                <a:ahLst/>
                <a:cxnLst>
                  <a:cxn ang="0">
                    <a:pos x="46" y="36"/>
                  </a:cxn>
                  <a:cxn ang="0">
                    <a:pos x="52" y="30"/>
                  </a:cxn>
                  <a:cxn ang="0">
                    <a:pos x="52" y="6"/>
                  </a:cxn>
                  <a:cxn ang="0">
                    <a:pos x="46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30"/>
                  </a:cxn>
                  <a:cxn ang="0">
                    <a:pos x="5" y="36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5" y="41"/>
                  </a:cxn>
                  <a:cxn ang="0">
                    <a:pos x="0" y="46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51" y="51"/>
                  </a:cxn>
                  <a:cxn ang="0">
                    <a:pos x="52" y="50"/>
                  </a:cxn>
                  <a:cxn ang="0">
                    <a:pos x="52" y="46"/>
                  </a:cxn>
                  <a:cxn ang="0">
                    <a:pos x="46" y="41"/>
                  </a:cxn>
                  <a:cxn ang="0">
                    <a:pos x="30" y="41"/>
                  </a:cxn>
                  <a:cxn ang="0">
                    <a:pos x="30" y="36"/>
                  </a:cxn>
                  <a:cxn ang="0">
                    <a:pos x="46" y="36"/>
                  </a:cxn>
                  <a:cxn ang="0">
                    <a:pos x="2" y="30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46" y="3"/>
                  </a:cxn>
                  <a:cxn ang="0">
                    <a:pos x="49" y="6"/>
                  </a:cxn>
                  <a:cxn ang="0">
                    <a:pos x="49" y="30"/>
                  </a:cxn>
                  <a:cxn ang="0">
                    <a:pos x="46" y="34"/>
                  </a:cxn>
                  <a:cxn ang="0">
                    <a:pos x="5" y="34"/>
                  </a:cxn>
                  <a:cxn ang="0">
                    <a:pos x="2" y="30"/>
                  </a:cxn>
                </a:cxnLst>
                <a:rect l="0" t="0" r="r" b="b"/>
                <a:pathLst>
                  <a:path w="52" h="51">
                    <a:moveTo>
                      <a:pt x="46" y="36"/>
                    </a:moveTo>
                    <a:cubicBezTo>
                      <a:pt x="49" y="36"/>
                      <a:pt x="52" y="33"/>
                      <a:pt x="52" y="30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3"/>
                      <a:pt x="49" y="0"/>
                      <a:pt x="4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43"/>
                      <a:pt x="0" y="4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0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3"/>
                      <a:pt x="49" y="41"/>
                      <a:pt x="46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46" y="36"/>
                    </a:lnTo>
                    <a:close/>
                    <a:moveTo>
                      <a:pt x="2" y="3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8" y="3"/>
                      <a:pt x="49" y="4"/>
                      <a:pt x="49" y="6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2"/>
                      <a:pt x="48" y="34"/>
                      <a:pt x="4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3" y="34"/>
                      <a:pt x="2" y="32"/>
                      <a:pt x="2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1ídè"/>
              <p:cNvSpPr/>
              <p:nvPr/>
            </p:nvSpPr>
            <p:spPr bwMode="auto">
              <a:xfrm>
                <a:off x="5041901" y="2867025"/>
                <a:ext cx="195263" cy="117475"/>
              </a:xfrm>
              <a:custGeom>
                <a:avLst/>
                <a:gdLst/>
                <a:ahLst/>
                <a:cxnLst>
                  <a:cxn ang="0">
                    <a:pos x="43" y="25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5"/>
                  </a:cxn>
                  <a:cxn ang="0">
                    <a:pos x="1" y="26"/>
                  </a:cxn>
                  <a:cxn ang="0">
                    <a:pos x="42" y="26"/>
                  </a:cxn>
                  <a:cxn ang="0">
                    <a:pos x="43" y="25"/>
                  </a:cxn>
                </a:cxnLst>
                <a:rect l="0" t="0" r="r" b="b"/>
                <a:pathLst>
                  <a:path w="43" h="26">
                    <a:moveTo>
                      <a:pt x="43" y="25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26"/>
                      <a:pt x="43" y="26"/>
                      <a:pt x="43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ṡḷiďê"/>
            <p:cNvGrpSpPr/>
            <p:nvPr/>
          </p:nvGrpSpPr>
          <p:grpSpPr>
            <a:xfrm>
              <a:off x="4944705" y="2356105"/>
              <a:ext cx="259928" cy="423959"/>
              <a:chOff x="3916363" y="1987550"/>
              <a:chExt cx="163513" cy="266700"/>
            </a:xfrm>
            <a:solidFill>
              <a:schemeClr val="bg1"/>
            </a:solidFill>
          </p:grpSpPr>
          <p:sp>
            <p:nvSpPr>
              <p:cNvPr id="23" name="išḷíḋè"/>
              <p:cNvSpPr/>
              <p:nvPr/>
            </p:nvSpPr>
            <p:spPr bwMode="auto">
              <a:xfrm>
                <a:off x="3916363" y="1987550"/>
                <a:ext cx="163513" cy="244475"/>
              </a:xfrm>
              <a:custGeom>
                <a:avLst/>
                <a:gdLst/>
                <a:ahLst/>
                <a:cxnLst>
                  <a:cxn ang="0">
                    <a:pos x="31" y="30"/>
                  </a:cxn>
                  <a:cxn ang="0">
                    <a:pos x="36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5" y="30"/>
                  </a:cxn>
                  <a:cxn ang="0">
                    <a:pos x="5" y="30"/>
                  </a:cxn>
                  <a:cxn ang="0">
                    <a:pos x="10" y="42"/>
                  </a:cxn>
                  <a:cxn ang="0">
                    <a:pos x="9" y="44"/>
                  </a:cxn>
                  <a:cxn ang="0">
                    <a:pos x="11" y="46"/>
                  </a:cxn>
                  <a:cxn ang="0">
                    <a:pos x="9" y="48"/>
                  </a:cxn>
                  <a:cxn ang="0">
                    <a:pos x="11" y="50"/>
                  </a:cxn>
                  <a:cxn ang="0">
                    <a:pos x="9" y="52"/>
                  </a:cxn>
                  <a:cxn ang="0">
                    <a:pos x="12" y="54"/>
                  </a:cxn>
                  <a:cxn ang="0">
                    <a:pos x="24" y="54"/>
                  </a:cxn>
                  <a:cxn ang="0">
                    <a:pos x="27" y="52"/>
                  </a:cxn>
                  <a:cxn ang="0">
                    <a:pos x="26" y="50"/>
                  </a:cxn>
                  <a:cxn ang="0">
                    <a:pos x="27" y="48"/>
                  </a:cxn>
                  <a:cxn ang="0">
                    <a:pos x="26" y="46"/>
                  </a:cxn>
                  <a:cxn ang="0">
                    <a:pos x="27" y="44"/>
                  </a:cxn>
                  <a:cxn ang="0">
                    <a:pos x="26" y="42"/>
                  </a:cxn>
                  <a:cxn ang="0">
                    <a:pos x="31" y="30"/>
                  </a:cxn>
                  <a:cxn ang="0">
                    <a:pos x="19" y="42"/>
                  </a:cxn>
                  <a:cxn ang="0">
                    <a:pos x="18" y="42"/>
                  </a:cxn>
                  <a:cxn ang="0">
                    <a:pos x="18" y="33"/>
                  </a:cxn>
                  <a:cxn ang="0">
                    <a:pos x="18" y="32"/>
                  </a:cxn>
                  <a:cxn ang="0">
                    <a:pos x="19" y="33"/>
                  </a:cxn>
                  <a:cxn ang="0">
                    <a:pos x="19" y="33"/>
                  </a:cxn>
                  <a:cxn ang="0">
                    <a:pos x="19" y="42"/>
                  </a:cxn>
                  <a:cxn ang="0">
                    <a:pos x="29" y="28"/>
                  </a:cxn>
                  <a:cxn ang="0">
                    <a:pos x="29" y="28"/>
                  </a:cxn>
                  <a:cxn ang="0">
                    <a:pos x="23" y="42"/>
                  </a:cxn>
                  <a:cxn ang="0">
                    <a:pos x="21" y="42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26" y="19"/>
                  </a:cxn>
                  <a:cxn ang="0">
                    <a:pos x="25" y="19"/>
                  </a:cxn>
                  <a:cxn ang="0">
                    <a:pos x="24" y="19"/>
                  </a:cxn>
                  <a:cxn ang="0">
                    <a:pos x="21" y="29"/>
                  </a:cxn>
                  <a:cxn ang="0">
                    <a:pos x="21" y="23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20" y="30"/>
                  </a:cxn>
                  <a:cxn ang="0">
                    <a:pos x="18" y="30"/>
                  </a:cxn>
                  <a:cxn ang="0">
                    <a:pos x="16" y="30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5" y="23"/>
                  </a:cxn>
                  <a:cxn ang="0">
                    <a:pos x="15" y="29"/>
                  </a:cxn>
                  <a:cxn ang="0">
                    <a:pos x="12" y="19"/>
                  </a:cxn>
                  <a:cxn ang="0">
                    <a:pos x="11" y="19"/>
                  </a:cxn>
                  <a:cxn ang="0">
                    <a:pos x="11" y="19"/>
                  </a:cxn>
                  <a:cxn ang="0">
                    <a:pos x="15" y="33"/>
                  </a:cxn>
                  <a:cxn ang="0">
                    <a:pos x="15" y="33"/>
                  </a:cxn>
                  <a:cxn ang="0">
                    <a:pos x="15" y="42"/>
                  </a:cxn>
                  <a:cxn ang="0">
                    <a:pos x="13" y="42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3" y="18"/>
                  </a:cxn>
                  <a:cxn ang="0">
                    <a:pos x="18" y="3"/>
                  </a:cxn>
                  <a:cxn ang="0">
                    <a:pos x="33" y="18"/>
                  </a:cxn>
                  <a:cxn ang="0">
                    <a:pos x="29" y="28"/>
                  </a:cxn>
                </a:cxnLst>
                <a:rect l="0" t="0" r="r" b="b"/>
                <a:pathLst>
                  <a:path w="36" h="54">
                    <a:moveTo>
                      <a:pt x="31" y="30"/>
                    </a:moveTo>
                    <a:cubicBezTo>
                      <a:pt x="34" y="27"/>
                      <a:pt x="36" y="22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2"/>
                      <a:pt x="2" y="27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10" y="36"/>
                      <a:pt x="10" y="42"/>
                    </a:cubicBezTo>
                    <a:cubicBezTo>
                      <a:pt x="10" y="43"/>
                      <a:pt x="9" y="43"/>
                      <a:pt x="9" y="44"/>
                    </a:cubicBezTo>
                    <a:cubicBezTo>
                      <a:pt x="9" y="45"/>
                      <a:pt x="10" y="45"/>
                      <a:pt x="11" y="46"/>
                    </a:cubicBezTo>
                    <a:cubicBezTo>
                      <a:pt x="10" y="46"/>
                      <a:pt x="9" y="47"/>
                      <a:pt x="9" y="48"/>
                    </a:cubicBezTo>
                    <a:cubicBezTo>
                      <a:pt x="9" y="49"/>
                      <a:pt x="10" y="49"/>
                      <a:pt x="11" y="50"/>
                    </a:cubicBezTo>
                    <a:cubicBezTo>
                      <a:pt x="10" y="50"/>
                      <a:pt x="9" y="51"/>
                      <a:pt x="9" y="52"/>
                    </a:cubicBezTo>
                    <a:cubicBezTo>
                      <a:pt x="9" y="53"/>
                      <a:pt x="11" y="54"/>
                      <a:pt x="12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4"/>
                      <a:pt x="27" y="53"/>
                      <a:pt x="27" y="52"/>
                    </a:cubicBezTo>
                    <a:cubicBezTo>
                      <a:pt x="27" y="51"/>
                      <a:pt x="26" y="50"/>
                      <a:pt x="26" y="50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7" y="47"/>
                      <a:pt x="26" y="46"/>
                      <a:pt x="26" y="46"/>
                    </a:cubicBezTo>
                    <a:cubicBezTo>
                      <a:pt x="26" y="45"/>
                      <a:pt x="27" y="45"/>
                      <a:pt x="27" y="44"/>
                    </a:cubicBezTo>
                    <a:cubicBezTo>
                      <a:pt x="27" y="43"/>
                      <a:pt x="27" y="43"/>
                      <a:pt x="26" y="42"/>
                    </a:cubicBezTo>
                    <a:cubicBezTo>
                      <a:pt x="26" y="36"/>
                      <a:pt x="31" y="30"/>
                      <a:pt x="31" y="30"/>
                    </a:cubicBezTo>
                    <a:close/>
                    <a:moveTo>
                      <a:pt x="19" y="42"/>
                    </a:move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lnTo>
                      <a:pt x="19" y="42"/>
                    </a:lnTo>
                    <a:close/>
                    <a:moveTo>
                      <a:pt x="29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24" y="35"/>
                      <a:pt x="23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19" y="30"/>
                      <a:pt x="18" y="30"/>
                    </a:cubicBezTo>
                    <a:cubicBezTo>
                      <a:pt x="17" y="30"/>
                      <a:pt x="17" y="30"/>
                      <a:pt x="16" y="30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35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5" y="25"/>
                      <a:pt x="3" y="22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3" y="10"/>
                      <a:pt x="33" y="18"/>
                    </a:cubicBezTo>
                    <a:cubicBezTo>
                      <a:pt x="33" y="22"/>
                      <a:pt x="32" y="25"/>
                      <a:pt x="29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ḷïde"/>
              <p:cNvSpPr/>
              <p:nvPr/>
            </p:nvSpPr>
            <p:spPr bwMode="auto">
              <a:xfrm>
                <a:off x="3975101" y="2236788"/>
                <a:ext cx="44450" cy="1746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4" y="4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8" y="4"/>
                      <a:pt x="10" y="2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2" y="4"/>
                      <a:pt x="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s1îde"/>
              <p:cNvSpPr/>
              <p:nvPr/>
            </p:nvSpPr>
            <p:spPr bwMode="auto">
              <a:xfrm>
                <a:off x="3987801" y="2087563"/>
                <a:ext cx="19050" cy="793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ṥḻíḍê"/>
              <p:cNvSpPr/>
              <p:nvPr/>
            </p:nvSpPr>
            <p:spPr bwMode="auto">
              <a:xfrm>
                <a:off x="3970338" y="2073275"/>
                <a:ext cx="53975" cy="4762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1" y="3"/>
                  </a:cxn>
                  <a:cxn ang="0">
                    <a:pos x="34" y="0"/>
                  </a:cxn>
                  <a:cxn ang="0">
                    <a:pos x="31" y="0"/>
                  </a:cxn>
                </a:cxnLst>
                <a:rect l="0" t="0" r="r" b="b"/>
                <a:pathLst>
                  <a:path w="34" h="3">
                    <a:moveTo>
                      <a:pt x="31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1" y="3"/>
                    </a:lnTo>
                    <a:lnTo>
                      <a:pt x="34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ṧḷiďé"/>
            <p:cNvGrpSpPr/>
            <p:nvPr/>
          </p:nvGrpSpPr>
          <p:grpSpPr>
            <a:xfrm>
              <a:off x="5755337" y="1229751"/>
              <a:ext cx="681327" cy="1114539"/>
              <a:chOff x="4302126" y="930276"/>
              <a:chExt cx="549275" cy="898524"/>
            </a:xfrm>
          </p:grpSpPr>
          <p:sp>
            <p:nvSpPr>
              <p:cNvPr id="20" name="iŝḷïḓé"/>
              <p:cNvSpPr/>
              <p:nvPr/>
            </p:nvSpPr>
            <p:spPr bwMode="auto">
              <a:xfrm>
                <a:off x="4310063" y="930276"/>
                <a:ext cx="531813" cy="6619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56" y="0"/>
                  </a:cxn>
                  <a:cxn ang="0">
                    <a:pos x="0" y="56"/>
                  </a:cxn>
                  <a:cxn ang="0">
                    <a:pos x="0" y="115"/>
                  </a:cxn>
                  <a:cxn ang="0">
                    <a:pos x="0" y="115"/>
                  </a:cxn>
                  <a:cxn ang="0">
                    <a:pos x="59" y="146"/>
                  </a:cxn>
                  <a:cxn ang="0">
                    <a:pos x="117" y="115"/>
                  </a:cxn>
                  <a:cxn ang="0">
                    <a:pos x="117" y="115"/>
                  </a:cxn>
                  <a:cxn ang="0">
                    <a:pos x="117" y="56"/>
                  </a:cxn>
                  <a:cxn ang="0">
                    <a:pos x="61" y="0"/>
                  </a:cxn>
                </a:cxnLst>
                <a:rect l="0" t="0" r="r" b="b"/>
                <a:pathLst>
                  <a:path w="117" h="146">
                    <a:moveTo>
                      <a:pt x="61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2"/>
                      <a:pt x="27" y="146"/>
                      <a:pt x="59" y="146"/>
                    </a:cubicBezTo>
                    <a:cubicBezTo>
                      <a:pt x="90" y="146"/>
                      <a:pt x="115" y="132"/>
                      <a:pt x="117" y="115"/>
                    </a:cubicBezTo>
                    <a:cubicBezTo>
                      <a:pt x="117" y="115"/>
                      <a:pt x="117" y="115"/>
                      <a:pt x="117" y="115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25"/>
                      <a:pt x="92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ḻïḍè"/>
              <p:cNvSpPr/>
              <p:nvPr/>
            </p:nvSpPr>
            <p:spPr bwMode="auto">
              <a:xfrm>
                <a:off x="4302126" y="1360488"/>
                <a:ext cx="549275" cy="468312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61" y="103"/>
                  </a:cxn>
                  <a:cxn ang="0">
                    <a:pos x="121" y="69"/>
                  </a:cxn>
                  <a:cxn ang="0">
                    <a:pos x="121" y="0"/>
                  </a:cxn>
                </a:cxnLst>
                <a:rect l="0" t="0" r="r" b="b"/>
                <a:pathLst>
                  <a:path w="121" h="103">
                    <a:moveTo>
                      <a:pt x="121" y="0"/>
                    </a:move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88"/>
                      <a:pt x="27" y="103"/>
                      <a:pt x="61" y="103"/>
                    </a:cubicBezTo>
                    <a:cubicBezTo>
                      <a:pt x="94" y="103"/>
                      <a:pt x="121" y="88"/>
                      <a:pt x="121" y="69"/>
                    </a:cubicBezTo>
                    <a:lnTo>
                      <a:pt x="12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de"/>
              <p:cNvSpPr/>
              <p:nvPr/>
            </p:nvSpPr>
            <p:spPr bwMode="auto">
              <a:xfrm>
                <a:off x="4302126" y="1333500"/>
                <a:ext cx="549275" cy="195262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119" y="4"/>
                  </a:cxn>
                  <a:cxn ang="0">
                    <a:pos x="119" y="8"/>
                  </a:cxn>
                  <a:cxn ang="0">
                    <a:pos x="61" y="39"/>
                  </a:cxn>
                  <a:cxn ang="0">
                    <a:pos x="2" y="8"/>
                  </a:cxn>
                  <a:cxn ang="0">
                    <a:pos x="2" y="4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61" y="43"/>
                  </a:cxn>
                  <a:cxn ang="0">
                    <a:pos x="121" y="8"/>
                  </a:cxn>
                  <a:cxn ang="0">
                    <a:pos x="119" y="0"/>
                  </a:cxn>
                </a:cxnLst>
                <a:rect l="0" t="0" r="r" b="b"/>
                <a:pathLst>
                  <a:path w="121" h="43">
                    <a:moveTo>
                      <a:pt x="119" y="0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9" y="25"/>
                      <a:pt x="91" y="39"/>
                      <a:pt x="61" y="39"/>
                    </a:cubicBezTo>
                    <a:cubicBezTo>
                      <a:pt x="30" y="39"/>
                      <a:pt x="2" y="25"/>
                      <a:pt x="2" y="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27"/>
                      <a:pt x="27" y="43"/>
                      <a:pt x="61" y="43"/>
                    </a:cubicBezTo>
                    <a:cubicBezTo>
                      <a:pt x="94" y="43"/>
                      <a:pt x="121" y="27"/>
                      <a:pt x="121" y="8"/>
                    </a:cubicBezTo>
                    <a:cubicBezTo>
                      <a:pt x="121" y="5"/>
                      <a:pt x="120" y="2"/>
                      <a:pt x="11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î$lïḓè"/>
            <p:cNvSpPr/>
            <p:nvPr/>
          </p:nvSpPr>
          <p:spPr bwMode="auto">
            <a:xfrm>
              <a:off x="7929281" y="3347991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使用基于</a:t>
              </a:r>
              <a:r>
                <a:rPr lang="en-US" altLang="zh-CN" sz="1100" dirty="0" err="1"/>
                <a:t>tensorflow</a:t>
              </a:r>
              <a:r>
                <a:rPr lang="zh-CN" altLang="en-US" sz="1100" dirty="0"/>
                <a:t>和</a:t>
              </a:r>
              <a:r>
                <a:rPr lang="en-US" altLang="zh-CN" sz="1100" dirty="0"/>
                <a:t>yolo</a:t>
              </a:r>
              <a:r>
                <a:rPr lang="zh-CN" altLang="en-US" sz="1100" dirty="0"/>
                <a:t>的预训练模型进行物体识别</a:t>
              </a:r>
            </a:p>
          </p:txBody>
        </p:sp>
        <p:sp>
          <p:nvSpPr>
            <p:cNvPr id="15" name="îŝlidé"/>
            <p:cNvSpPr txBox="1"/>
            <p:nvPr/>
          </p:nvSpPr>
          <p:spPr bwMode="auto">
            <a:xfrm>
              <a:off x="7929281" y="2956433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/>
                <a:t>TF</a:t>
              </a:r>
              <a:r>
                <a:rPr lang="zh-CN" altLang="en-US" b="1" dirty="0"/>
                <a:t>和</a:t>
              </a:r>
              <a:r>
                <a:rPr lang="en-US" altLang="zh-CN" b="1" dirty="0"/>
                <a:t>YOLO</a:t>
              </a:r>
              <a:endParaRPr lang="en-US" altLang="zh-CN" sz="1800" b="1" dirty="0"/>
            </a:p>
          </p:txBody>
        </p:sp>
        <p:sp>
          <p:nvSpPr>
            <p:cNvPr id="16" name="íšľïḍé"/>
            <p:cNvSpPr/>
            <p:nvPr/>
          </p:nvSpPr>
          <p:spPr bwMode="auto">
            <a:xfrm>
              <a:off x="1251499" y="2290558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调用百度</a:t>
              </a:r>
              <a:r>
                <a:rPr lang="en-US" altLang="zh-CN" sz="1100" dirty="0"/>
                <a:t>API</a:t>
              </a:r>
              <a:r>
                <a:rPr lang="zh-CN" altLang="en-US" sz="1100" dirty="0"/>
                <a:t>实现固定的手势识别</a:t>
              </a:r>
              <a:r>
                <a:rPr lang="en-US" altLang="zh-CN" sz="1100" dirty="0"/>
                <a:t>.</a:t>
              </a:r>
              <a:endParaRPr lang="zh-CN" altLang="en-US" sz="1100" dirty="0"/>
            </a:p>
          </p:txBody>
        </p:sp>
        <p:sp>
          <p:nvSpPr>
            <p:cNvPr id="17" name="îşliḓe"/>
            <p:cNvSpPr txBox="1"/>
            <p:nvPr/>
          </p:nvSpPr>
          <p:spPr bwMode="auto">
            <a:xfrm>
              <a:off x="1251499" y="1899000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百度</a:t>
              </a:r>
              <a:r>
                <a:rPr lang="en-US" altLang="zh-CN" b="1" dirty="0"/>
                <a:t>API</a:t>
              </a:r>
              <a:endParaRPr lang="en-US" altLang="zh-CN" sz="1800" b="1" dirty="0"/>
            </a:p>
          </p:txBody>
        </p:sp>
        <p:sp>
          <p:nvSpPr>
            <p:cNvPr id="18" name="iśḷïḋé"/>
            <p:cNvSpPr/>
            <p:nvPr/>
          </p:nvSpPr>
          <p:spPr bwMode="auto">
            <a:xfrm>
              <a:off x="1251499" y="4409365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基于</a:t>
              </a:r>
              <a:r>
                <a:rPr lang="en-US" altLang="zh-CN" sz="1100" dirty="0"/>
                <a:t>yolo</a:t>
              </a:r>
              <a:r>
                <a:rPr lang="zh-CN" altLang="en-US" sz="1100" dirty="0"/>
                <a:t>模型训练自己的收拾训练集</a:t>
              </a:r>
            </a:p>
          </p:txBody>
        </p:sp>
        <p:sp>
          <p:nvSpPr>
            <p:cNvPr id="19" name="ïSļîḓè"/>
            <p:cNvSpPr txBox="1"/>
            <p:nvPr/>
          </p:nvSpPr>
          <p:spPr bwMode="auto">
            <a:xfrm>
              <a:off x="1251499" y="4017807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模型训练</a:t>
              </a:r>
              <a:endParaRPr lang="en-US" altLang="zh-CN" sz="18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7"/>
    </mc:Choice>
    <mc:Fallback xmlns="">
      <p:transition spd="slow" advTm="2060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手势识别阶段一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61" name="内容占位符 2"/>
          <p:cNvSpPr txBox="1"/>
          <p:nvPr/>
        </p:nvSpPr>
        <p:spPr>
          <a:xfrm>
            <a:off x="894897" y="1456531"/>
            <a:ext cx="3276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基于百度</a:t>
            </a:r>
            <a:r>
              <a:rPr lang="en-US" altLang="zh-CN" dirty="0" err="1"/>
              <a:t>api</a:t>
            </a:r>
            <a:r>
              <a:rPr lang="zh-CN" altLang="en-US" dirty="0"/>
              <a:t>的人体关键点识别，可以识别用手势表达的数字</a:t>
            </a:r>
            <a:r>
              <a:rPr lang="en-US" altLang="zh-CN" dirty="0"/>
              <a:t>1-9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然后将这些数字对应到相应指令上去，即可实现通过手势识别的对无人机飞行进行控制。</a:t>
            </a:r>
          </a:p>
          <a:p>
            <a:endParaRPr lang="zh-CN" altLang="en-US" dirty="0"/>
          </a:p>
        </p:txBody>
      </p:sp>
      <p:pic>
        <p:nvPicPr>
          <p:cNvPr id="162" name="图片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43" y="1487011"/>
            <a:ext cx="6061605" cy="4500880"/>
          </a:xfrm>
          <a:prstGeom prst="rect">
            <a:avLst/>
          </a:prstGeom>
        </p:spPr>
      </p:pic>
      <p:sp>
        <p:nvSpPr>
          <p:cNvPr id="163" name="îsļïdè"/>
          <p:cNvSpPr/>
          <p:nvPr/>
        </p:nvSpPr>
        <p:spPr>
          <a:xfrm>
            <a:off x="678897" y="1404555"/>
            <a:ext cx="432000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4" name="î$1ïḋé"/>
          <p:cNvSpPr/>
          <p:nvPr/>
        </p:nvSpPr>
        <p:spPr>
          <a:xfrm>
            <a:off x="810893" y="1532442"/>
            <a:ext cx="168008" cy="17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5" name="ïS1îḓé"/>
          <p:cNvSpPr/>
          <p:nvPr/>
        </p:nvSpPr>
        <p:spPr>
          <a:xfrm>
            <a:off x="701717" y="2787356"/>
            <a:ext cx="432000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6" name="ïşļîḍê"/>
          <p:cNvSpPr/>
          <p:nvPr/>
        </p:nvSpPr>
        <p:spPr>
          <a:xfrm>
            <a:off x="833713" y="2915243"/>
            <a:ext cx="168008" cy="17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40"/>
    </mc:Choice>
    <mc:Fallback xmlns="">
      <p:transition spd="slow" advTm="1724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71" y="1028700"/>
            <a:ext cx="8468360" cy="4763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4"/>
    </mc:Choice>
    <mc:Fallback xmlns="">
      <p:transition spd="slow" advTm="790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74" y="607274"/>
            <a:ext cx="7514251" cy="2349707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3429000"/>
            <a:ext cx="8235611" cy="2698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4"/>
    </mc:Choice>
    <mc:Fallback xmlns="">
      <p:transition spd="slow" advTm="1018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1451728"/>
            <a:ext cx="1039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</a:p>
          <a:p>
            <a:r>
              <a:rPr lang="zh-CN" altLang="en-US" dirty="0"/>
              <a:t>数据集：</a:t>
            </a:r>
            <a:r>
              <a:rPr lang="en-US" altLang="zh-CN" dirty="0"/>
              <a:t>coco</a:t>
            </a:r>
            <a:r>
              <a:rPr lang="zh-CN" altLang="en-US" dirty="0"/>
              <a:t> 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Microsoft Common Objects in Context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，提供的类别有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80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类，有超过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33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万张图片，其中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万张有标注，整个数据集中个体的数目超过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150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万个。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2" y="2806794"/>
            <a:ext cx="5430064" cy="34885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76" y="2821545"/>
            <a:ext cx="5194667" cy="34590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61534" y="2300140"/>
            <a:ext cx="48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在单个图片上的效果显著：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48"/>
    </mc:Choice>
    <mc:Fallback xmlns="">
      <p:transition spd="slow" advTm="3404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1451728"/>
            <a:ext cx="6768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detection:</a:t>
            </a:r>
          </a:p>
          <a:p>
            <a:r>
              <a:rPr lang="zh-CN" altLang="en-US" dirty="0"/>
              <a:t>数据集：</a:t>
            </a:r>
            <a:r>
              <a:rPr lang="en-US" altLang="zh-CN" dirty="0"/>
              <a:t>coco</a:t>
            </a:r>
            <a:r>
              <a:rPr lang="zh-CN" altLang="en-US" dirty="0"/>
              <a:t> 即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Microsoft Common Objects in Context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0" y="2566464"/>
            <a:ext cx="5587638" cy="32023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9013"/>
            <a:ext cx="5706359" cy="32098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8788" y="2139518"/>
            <a:ext cx="503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导入视频流，使用算法处理每一帧：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8"/>
    </mc:Choice>
    <mc:Fallback xmlns="">
      <p:transition spd="slow" advTm="852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434" y="-456715"/>
            <a:ext cx="10345132" cy="1325563"/>
          </a:xfrm>
        </p:spPr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3434" y="1278349"/>
            <a:ext cx="519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YOLO</a:t>
            </a:r>
            <a:r>
              <a:rPr lang="zh-CN" altLang="en-US" dirty="0"/>
              <a:t>预训练模型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预训练参数：</a:t>
            </a:r>
            <a:r>
              <a:rPr lang="en-US" altLang="zh-CN" dirty="0"/>
              <a:t>yolov5</a:t>
            </a:r>
            <a:r>
              <a:rPr lang="zh-CN" altLang="en-US" dirty="0"/>
              <a:t>，</a:t>
            </a:r>
            <a:r>
              <a:rPr lang="en-US" altLang="zh-CN" dirty="0"/>
              <a:t>v4</a:t>
            </a:r>
            <a:r>
              <a:rPr lang="zh-CN" altLang="en-US" dirty="0"/>
              <a:t>，</a:t>
            </a:r>
            <a:r>
              <a:rPr lang="en-US" altLang="zh-CN" dirty="0"/>
              <a:t>v3</a:t>
            </a:r>
            <a:r>
              <a:rPr lang="zh-CN" altLang="en-US" dirty="0"/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08" y="2334181"/>
            <a:ext cx="4713402" cy="39811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4" y="2464519"/>
            <a:ext cx="6431205" cy="3617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6"/>
    </mc:Choice>
    <mc:Fallback xmlns="">
      <p:transition spd="slow" advTm="120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阶段二：预训练模型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便于使用，配置完成本地环境即可使用。</a:t>
            </a:r>
            <a:endParaRPr lang="en-US" altLang="zh-CN" dirty="0"/>
          </a:p>
          <a:p>
            <a:pPr lvl="1"/>
            <a:r>
              <a:rPr lang="zh-CN" altLang="en-US" dirty="0"/>
              <a:t>识别种类多</a:t>
            </a:r>
            <a:r>
              <a:rPr lang="en-US" altLang="zh-CN" dirty="0"/>
              <a:t>(80</a:t>
            </a:r>
            <a:r>
              <a:rPr lang="zh-CN" altLang="en-US" dirty="0"/>
              <a:t>种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速度慢，</a:t>
            </a:r>
            <a:r>
              <a:rPr lang="en-US" altLang="zh-CN" dirty="0"/>
              <a:t>0.3s-0.5s /</a:t>
            </a:r>
            <a:r>
              <a:rPr lang="zh-CN" altLang="en-US" dirty="0"/>
              <a:t>张，不满足视频要求。</a:t>
            </a:r>
            <a:endParaRPr lang="en-US" altLang="zh-CN" dirty="0"/>
          </a:p>
          <a:p>
            <a:pPr lvl="1"/>
            <a:r>
              <a:rPr lang="zh-CN" altLang="en-US" dirty="0"/>
              <a:t>识别不稳定。</a:t>
            </a:r>
            <a:endParaRPr lang="en-US" altLang="zh-CN" dirty="0"/>
          </a:p>
          <a:p>
            <a:pPr lvl="1"/>
            <a:r>
              <a:rPr lang="zh-CN" altLang="en-US" dirty="0"/>
              <a:t>没有我们需要的个性化手势识别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12"/>
    </mc:Choice>
    <mc:Fallback xmlns="">
      <p:transition spd="slow" advTm="6391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95" y="1137821"/>
            <a:ext cx="6362700" cy="2895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7982" y="4589755"/>
            <a:ext cx="881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YOLO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检测网络包括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个卷积层和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个全连接层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其中，卷积层用来提取图像特征，全连接层用来预测图像位置和类别概率值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36"/>
    </mc:Choice>
    <mc:Fallback xmlns="">
      <p:transition spd="slow" advTm="1973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3" y="1303337"/>
            <a:ext cx="4781550" cy="4657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7219" y="1526959"/>
            <a:ext cx="5353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YOLO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将输入图像分成格子，每个格子负责检测‘落入’该格子的物体。若某个物体的中心位置的坐标落入到某个格子，那么这个格子就负责检测出这个物体。如下图所示，图中物体狗的中心点（红色原点）落入第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行、第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列的格子内，所以这个格子负责预测图像中的物体狗。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55"/>
    </mc:Choice>
    <mc:Fallback xmlns="">
      <p:transition spd="slow" advTm="2825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项目目标概览 </a:t>
            </a:r>
            <a:r>
              <a:rPr lang="en-US" altLang="zh-CN" dirty="0"/>
              <a:t>&amp;</a:t>
            </a:r>
            <a:r>
              <a:rPr lang="zh-CN" altLang="en-US" dirty="0"/>
              <a:t> 简单回顾 </a:t>
            </a:r>
            <a:r>
              <a:rPr lang="en-US" altLang="zh-CN" dirty="0"/>
              <a:t>&amp;</a:t>
            </a:r>
            <a:r>
              <a:rPr lang="zh-CN" altLang="en-US"/>
              <a:t> 成果展示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669924" y="1277709"/>
            <a:ext cx="104360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人脸捕捉，追踪飞行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训练四位小组成员的脸部图像数据，准确识别和跟踪飞行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手势识别，手势控制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通过图像识别手势，控制降落等操作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语音控制，第二感官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通过语音识别控制无人机的起飞和降落等操作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自动避障系统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以网球为例，通过图像识别，躲避网球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双模式切换系统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无人机识别到</a:t>
            </a:r>
            <a:r>
              <a:rPr kumimoji="1" lang="en-US" altLang="zh-CN" sz="2000" dirty="0"/>
              <a:t>”switch”</a:t>
            </a:r>
            <a:r>
              <a:rPr kumimoji="1" lang="zh-CN" altLang="en-US" sz="2000" dirty="0"/>
              <a:t>手势后，可以切换无人机飞行模式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"/>
    </mc:Choice>
    <mc:Fallback xmlns="">
      <p:transition spd="slow" advTm="27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920" y="-399264"/>
            <a:ext cx="10515600" cy="1325563"/>
          </a:xfrm>
        </p:spPr>
        <p:txBody>
          <a:bodyPr/>
          <a:lstStyle/>
          <a:p>
            <a:r>
              <a:rPr lang="zh-CN" altLang="en-US" dirty="0"/>
              <a:t>手势识别阶段三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1103" y="1609466"/>
            <a:ext cx="5483436" cy="2735796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22" y="1609466"/>
            <a:ext cx="5205998" cy="269538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8722" y="1240134"/>
            <a:ext cx="364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标注数据，后续用于模型训练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937" y="3261973"/>
            <a:ext cx="6251566" cy="31126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091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彭立成    </a:t>
            </a:r>
            <a:r>
              <a:rPr lang="en-US" altLang="zh-CN"/>
              <a:t>2018202131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工作内容：</a:t>
            </a:r>
            <a:endParaRPr lang="zh-CN" altLang="en-US" sz="23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提供</a:t>
            </a:r>
            <a:r>
              <a:rPr lang="en-US" altLang="zh-CN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yolov5</a:t>
            </a:r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人脸训练集</a:t>
            </a:r>
            <a:endParaRPr lang="zh-CN" altLang="en-US" sz="23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完成语音控制无人机</a:t>
            </a:r>
            <a:endParaRPr lang="zh-CN" altLang="en-US" sz="23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利用</a:t>
            </a:r>
            <a:r>
              <a:rPr lang="en-US" altLang="zh-CN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yolov5</a:t>
            </a:r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完成单帧检测</a:t>
            </a:r>
          </a:p>
          <a:p>
            <a:pPr lvl="0"/>
            <a:r>
              <a:rPr lang="zh-CN" altLang="en-US" sz="23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整合各个模块，并进行调参</a:t>
            </a:r>
          </a:p>
          <a:p>
            <a:pPr lvl="0"/>
            <a:endParaRPr lang="zh-CN" altLang="en-US" sz="23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28"/>
    </mc:Choice>
    <mc:Fallback xmlns="">
      <p:transition spd="slow" advTm="3412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提供人脸识别训练集</a:t>
            </a: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236345" y="1996440"/>
            <a:ext cx="5377815" cy="9804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2214880" y="1996440"/>
            <a:ext cx="4174490" cy="9804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 lnSpcReduction="10000"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6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通过拍摄自己来提供数据集</a:t>
            </a: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1445895" y="1996440"/>
            <a:ext cx="544830" cy="98044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200" spc="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1236345" y="3320415"/>
            <a:ext cx="5377815" cy="9804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1445895" y="3320415"/>
            <a:ext cx="544830" cy="98044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200" spc="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1236345" y="4644390"/>
            <a:ext cx="5377815" cy="9804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1445895" y="4644390"/>
            <a:ext cx="544830" cy="98044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200" spc="14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9" name="矩形 38"/>
          <p:cNvSpPr/>
          <p:nvPr>
            <p:custDataLst>
              <p:tags r:id="rId11"/>
            </p:custDataLst>
          </p:nvPr>
        </p:nvSpPr>
        <p:spPr>
          <a:xfrm>
            <a:off x="2214880" y="4644390"/>
            <a:ext cx="4174490" cy="9804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2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将标注得到的images和xml文件上传roboflow下载yolov5训练集</a:t>
            </a:r>
          </a:p>
        </p:txBody>
      </p:sp>
      <p:sp>
        <p:nvSpPr>
          <p:cNvPr id="40" name="矩形 39"/>
          <p:cNvSpPr/>
          <p:nvPr>
            <p:custDataLst>
              <p:tags r:id="rId12"/>
            </p:custDataLst>
          </p:nvPr>
        </p:nvSpPr>
        <p:spPr>
          <a:xfrm>
            <a:off x="2214880" y="3320415"/>
            <a:ext cx="4174490" cy="9804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6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使用labelimeg工具进行标注</a:t>
            </a: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endParaRPr lang="zh-CN" altLang="en-US" sz="2000" spc="16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6"/>
          <a:srcRect t="372" b="372"/>
          <a:stretch>
            <a:fillRect/>
          </a:stretch>
        </p:blipFill>
        <p:spPr>
          <a:xfrm>
            <a:off x="7543804" y="1676413"/>
            <a:ext cx="4038638" cy="18288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2880">
                <a:moveTo>
                  <a:pt x="0" y="0"/>
                </a:moveTo>
                <a:lnTo>
                  <a:pt x="7680" y="0"/>
                </a:lnTo>
                <a:lnTo>
                  <a:pt x="7680" y="2880"/>
                </a:lnTo>
                <a:lnTo>
                  <a:pt x="0" y="28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7"/>
          <a:srcRect t="7303" b="7303"/>
          <a:stretch>
            <a:fillRect/>
          </a:stretch>
        </p:blipFill>
        <p:spPr>
          <a:xfrm>
            <a:off x="7543804" y="3810031"/>
            <a:ext cx="4038638" cy="21336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3360">
                <a:moveTo>
                  <a:pt x="0" y="0"/>
                </a:moveTo>
                <a:lnTo>
                  <a:pt x="7680" y="0"/>
                </a:lnTo>
                <a:lnTo>
                  <a:pt x="7680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23"/>
    </mc:Choice>
    <mc:Fallback xmlns="">
      <p:transition spd="slow" advTm="2182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600" y="914400"/>
            <a:ext cx="3046095" cy="909307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16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单帧检测</a:t>
            </a:r>
          </a:p>
        </p:txBody>
      </p:sp>
      <p:pic>
        <p:nvPicPr>
          <p:cNvPr id="7" name="图片 6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/>
          <a:srcRect t="-9106" b="-9106"/>
          <a:stretch>
            <a:fillRect/>
          </a:stretch>
        </p:blipFill>
        <p:spPr>
          <a:xfrm>
            <a:off x="3072493" y="421005"/>
            <a:ext cx="3785520" cy="27893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60" h="3360">
                <a:moveTo>
                  <a:pt x="0" y="0"/>
                </a:moveTo>
                <a:lnTo>
                  <a:pt x="4560" y="0"/>
                </a:lnTo>
                <a:lnTo>
                  <a:pt x="4560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pic>
      <p:pic>
        <p:nvPicPr>
          <p:cNvPr id="8" name="图片 7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-12288" r="-12288"/>
          <a:stretch>
            <a:fillRect/>
          </a:stretch>
        </p:blipFill>
        <p:spPr>
          <a:xfrm>
            <a:off x="609600" y="3210560"/>
            <a:ext cx="6248400" cy="288542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40" h="4544">
                <a:moveTo>
                  <a:pt x="0" y="0"/>
                </a:moveTo>
                <a:lnTo>
                  <a:pt x="9840" y="0"/>
                </a:lnTo>
                <a:lnTo>
                  <a:pt x="9840" y="4544"/>
                </a:lnTo>
                <a:lnTo>
                  <a:pt x="0" y="4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  <p:pic>
        <p:nvPicPr>
          <p:cNvPr id="9" name="图片 8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/>
          <a:srcRect t="-2421" b="-2421"/>
          <a:stretch>
            <a:fillRect/>
          </a:stretch>
        </p:blipFill>
        <p:spPr>
          <a:xfrm>
            <a:off x="7010456" y="914407"/>
            <a:ext cx="4572025" cy="51816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8160">
                <a:moveTo>
                  <a:pt x="0" y="0"/>
                </a:moveTo>
                <a:lnTo>
                  <a:pt x="7200" y="0"/>
                </a:lnTo>
                <a:lnTo>
                  <a:pt x="7200" y="8160"/>
                </a:lnTo>
                <a:lnTo>
                  <a:pt x="0" y="8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/>
            <a:stretch>
              <a:fillRect/>
            </a:stretch>
          </a:blipFill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29"/>
    </mc:Choice>
    <mc:Fallback xmlns="">
      <p:transition spd="slow" advTm="2012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22" y="0"/>
            <a:ext cx="12215105" cy="5900528"/>
            <a:chOff x="-11552" y="0"/>
            <a:chExt cx="12215105" cy="5900528"/>
          </a:xfrm>
        </p:grpSpPr>
        <p:sp>
          <p:nvSpPr>
            <p:cNvPr id="6" name="iṡ1íḋe"/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ļiḍê"/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ṧ1îḋé"/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íde"/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lidè"/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ļiḓê"/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ḻiḋé"/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1ïḋe"/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lïḑe"/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ṧlïḓé"/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3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ḷíďê"/>
            <p:cNvSpPr/>
            <p:nvPr/>
          </p:nvSpPr>
          <p:spPr>
            <a:xfrm>
              <a:off x="1991475" y="4126721"/>
              <a:ext cx="8209050" cy="124749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sz="1100" dirty="0"/>
            </a:p>
          </p:txBody>
        </p:sp>
        <p:sp>
          <p:nvSpPr>
            <p:cNvPr id="17" name="iṧ1iḋê"/>
            <p:cNvSpPr txBox="1"/>
            <p:nvPr/>
          </p:nvSpPr>
          <p:spPr bwMode="auto">
            <a:xfrm>
              <a:off x="1991475" y="3684916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</p:grpSp>
      <p:pic>
        <p:nvPicPr>
          <p:cNvPr id="164" name="图片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652520"/>
            <a:ext cx="11689080" cy="2583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8"/>
    </mc:Choice>
    <mc:Fallback xmlns="">
      <p:transition spd="slow" advTm="1524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55" y="1500505"/>
            <a:ext cx="8442960" cy="4953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144780"/>
            <a:ext cx="4427220" cy="67132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11870" y="741680"/>
            <a:ext cx="675005" cy="5374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使用自己录制的音频进行训练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63"/>
    </mc:Choice>
    <mc:Fallback xmlns="">
      <p:transition spd="slow" advTm="29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36</a:t>
            </a:fld>
            <a:endParaRPr lang="zh-CN" altLang="en-US"/>
          </a:p>
        </p:txBody>
      </p:sp>
      <p:grpSp>
        <p:nvGrpSpPr>
          <p:cNvPr id="49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4720" y="1895434"/>
            <a:ext cx="10695136" cy="3584794"/>
            <a:chOff x="749995" y="1941154"/>
            <a:chExt cx="10695136" cy="3584794"/>
          </a:xfrm>
        </p:grpSpPr>
        <p:grpSp>
          <p:nvGrpSpPr>
            <p:cNvPr id="50" name="ïṥľîḍè"/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/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ṡliḋé"/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ṩḻîḓé"/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ļiḑé"/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ídê"/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îḑê"/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ḑè"/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ľiďè"/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1" name="íṩḻïḓê"/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百度</a:t>
              </a:r>
              <a:r>
                <a:rPr lang="en-US" altLang="zh-CN" sz="1600" b="1" dirty="0"/>
                <a:t>api</a:t>
              </a:r>
            </a:p>
          </p:txBody>
        </p:sp>
        <p:sp>
          <p:nvSpPr>
            <p:cNvPr id="52" name="iṧḷíḍé"/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一开始通过百度</a:t>
              </a:r>
              <a:r>
                <a:rPr lang="en-US" altLang="zh-CN" sz="1100" dirty="0"/>
                <a:t>api</a:t>
              </a:r>
              <a:r>
                <a:rPr lang="zh-CN" altLang="en-US" sz="1100" dirty="0"/>
                <a:t>来识别语音向无人机发送指令</a:t>
              </a:r>
            </a:p>
          </p:txBody>
        </p:sp>
        <p:grpSp>
          <p:nvGrpSpPr>
            <p:cNvPr id="53" name="íṡḷïďé"/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/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iḋè"/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iďé"/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ślïdé"/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$1íḓê"/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ḻiḋè"/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şḻiďê"/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1îḓê"/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ḻíde"/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1íḍê"/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4" name="iŝľïďè"/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失败</a:t>
              </a:r>
            </a:p>
          </p:txBody>
        </p:sp>
        <p:sp>
          <p:nvSpPr>
            <p:cNvPr id="55" name="íşḷídê"/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 fontScale="9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识别率不错，但是需要联网。一旦连接无人机就无法使用网络。</a:t>
              </a:r>
            </a:p>
          </p:txBody>
        </p:sp>
        <p:grpSp>
          <p:nvGrpSpPr>
            <p:cNvPr id="74" name="ïṧḷîde"/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75" name="î$líḋê"/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$ľíḍê"/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šḻîḑe"/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ṣļiďe"/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ṣlïḋé"/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0" name="iŝḷïḓê"/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考虑离线语音识别</a:t>
              </a:r>
            </a:p>
          </p:txBody>
        </p:sp>
        <p:sp>
          <p:nvSpPr>
            <p:cNvPr id="81" name="ïSḻiďe"/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尝试使用离线语音识别包pocketsphinx</a:t>
              </a:r>
            </a:p>
          </p:txBody>
        </p:sp>
        <p:grpSp>
          <p:nvGrpSpPr>
            <p:cNvPr id="82" name="îslîḍé"/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83" name="íšľîďe"/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ŝlîďè"/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lidé"/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ŝḻîḋé"/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S1ïḓé"/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iśḷíḑe"/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9" name="ïŝḷiḑé"/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失败</a:t>
              </a:r>
            </a:p>
          </p:txBody>
        </p:sp>
        <p:sp>
          <p:nvSpPr>
            <p:cNvPr id="90" name="íṩḷíḑe"/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 fontScale="97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虽然是训练自己设定的语料库，但是识别率很低而且反应很慢</a:t>
              </a:r>
            </a:p>
          </p:txBody>
        </p:sp>
        <p:grpSp>
          <p:nvGrpSpPr>
            <p:cNvPr id="91" name="íṧlîḋé"/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92" name="îšḻíḑe"/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ŝļîḍê"/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ṡ1îḑé"/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ídè"/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ṡlíḋé"/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šľïḍê"/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ṣļîdê"/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ślïḋe"/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ḻiḑé"/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01" name="ï$lîḋé"/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102" name="íśḷîḑe"/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iṧľïḓé"/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îSḻidê"/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iSḻïďê"/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ïS1iďé"/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ïṧlïḑe"/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8" name="iş1íḑè"/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ṩļîḋe"/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ṡḷidé"/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îṩľïḓé"/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12" name="işḻïdê"/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MASR</a:t>
              </a:r>
              <a:r>
                <a:rPr lang="zh-CN" altLang="en-US" sz="1600" b="1" dirty="0"/>
                <a:t>中文语音识别</a:t>
              </a:r>
            </a:p>
          </p:txBody>
        </p:sp>
        <p:sp>
          <p:nvSpPr>
            <p:cNvPr id="113" name="íŝľïde"/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基于端到端的深度神经网络模型</a:t>
              </a:r>
            </a:p>
          </p:txBody>
        </p:sp>
        <p:cxnSp>
          <p:nvCxnSpPr>
            <p:cNvPr id="114" name="直接箭头连接符 113"/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8"/>
    </mc:Choice>
    <mc:Fallback xmlns="">
      <p:transition spd="slow" advTm="12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75" y="1414780"/>
            <a:ext cx="8221980" cy="5044440"/>
          </a:xfrm>
          <a:prstGeom prst="rect">
            <a:avLst/>
          </a:prstGeom>
        </p:spPr>
      </p:pic>
      <p:pic>
        <p:nvPicPr>
          <p:cNvPr id="3" name="图片 2" descr="2020-12-17 23-10-06屏幕截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96340"/>
            <a:ext cx="10058400" cy="4465320"/>
          </a:xfrm>
          <a:prstGeom prst="rect">
            <a:avLst/>
          </a:prstGeom>
        </p:spPr>
      </p:pic>
      <p:pic>
        <p:nvPicPr>
          <p:cNvPr id="4" name="图片 3" descr="2020-12-17 23-11-19屏幕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55" y="933450"/>
            <a:ext cx="7246620" cy="5924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使用AISHELL-1数据集训练</a:t>
            </a:r>
            <a:r>
              <a:rPr lang="en-US" altLang="zh-CN" dirty="0"/>
              <a:t>MASR</a:t>
            </a:r>
            <a:r>
              <a:rPr lang="zh-CN" altLang="en-US" dirty="0"/>
              <a:t>，之后再加入百度的语言模型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79"/>
    </mc:Choice>
    <mc:Fallback xmlns="">
      <p:transition spd="slow" advTm="48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遇到的主要硬件困难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669924" y="1545771"/>
            <a:ext cx="7940675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1.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Tello</a:t>
            </a:r>
            <a:r>
              <a:rPr kumimoji="1" lang="zh-CN" altLang="en-US" b="1" dirty="0"/>
              <a:t>无人机本身的硬件不足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      </a:t>
            </a:r>
            <a:r>
              <a:rPr kumimoji="1" lang="en-US" altLang="zh-CN" dirty="0"/>
              <a:t>Tello</a:t>
            </a:r>
            <a:r>
              <a:rPr kumimoji="1" lang="zh-CN" altLang="en-US" dirty="0"/>
              <a:t>无人机仅配备一颗</a:t>
            </a:r>
            <a:r>
              <a:rPr kumimoji="1" lang="en-US" altLang="zh-CN" dirty="0"/>
              <a:t>500</a:t>
            </a:r>
            <a:r>
              <a:rPr kumimoji="1" lang="zh-CN" altLang="en-US" dirty="0"/>
              <a:t>万像素的摄像头，并且只有摄像头这寥寥几种可怜的传感器，难以单凭摄像头实现复杂的行动。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2.</a:t>
            </a:r>
            <a:r>
              <a:rPr kumimoji="1" lang="zh-CN" altLang="en-US" b="1" dirty="0"/>
              <a:t> 自己电脑图像的实时处理能力不足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       </a:t>
            </a:r>
            <a:r>
              <a:rPr kumimoji="1" lang="zh-CN" altLang="en-US" dirty="0"/>
              <a:t>拿我自己的设备举例（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款</a:t>
            </a:r>
            <a:r>
              <a:rPr kumimoji="1" lang="en-US" altLang="zh-CN" dirty="0"/>
              <a:t>MacBook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</a:t>
            </a:r>
            <a:r>
              <a:rPr kumimoji="1" lang="zh-CN" altLang="en-US" dirty="0"/>
              <a:t> </a:t>
            </a:r>
            <a:r>
              <a:rPr kumimoji="1" lang="en-US" altLang="zh-CN" dirty="0"/>
              <a:t>13’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Intel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Iris</a:t>
            </a:r>
            <a:r>
              <a:rPr kumimoji="1" lang="zh-CN" altLang="en-US" dirty="0"/>
              <a:t> 低压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并且无独显，想要实时处理从</a:t>
            </a:r>
            <a:r>
              <a:rPr kumimoji="1" lang="en-US" altLang="zh-CN" dirty="0"/>
              <a:t>Tello</a:t>
            </a:r>
            <a:r>
              <a:rPr kumimoji="1" lang="zh-CN" altLang="en-US" dirty="0"/>
              <a:t>拿回图像并返回处理结果极为困难，需要追求处理算法的极致性能。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0000"/>
                </a:solidFill>
              </a:rPr>
              <a:t>这两大困难很大程度决定了我们整个项目的技术路线，接下来会详细介绍我们因此而选择的</a:t>
            </a:r>
            <a:r>
              <a:rPr kumimoji="1" lang="en-US" altLang="zh-CN" b="1" dirty="0">
                <a:solidFill>
                  <a:srgbClr val="FF0000"/>
                </a:solidFill>
              </a:rPr>
              <a:t>AI</a:t>
            </a:r>
            <a:r>
              <a:rPr kumimoji="1" lang="zh-CN" altLang="en-US" b="1" dirty="0">
                <a:solidFill>
                  <a:srgbClr val="FF0000"/>
                </a:solidFill>
              </a:rPr>
              <a:t>算法及技术。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48"/>
    </mc:Choice>
    <mc:Fallback xmlns="">
      <p:transition spd="slow" advTm="6064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目标检测算法选型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278038" y="1556657"/>
            <a:ext cx="7940675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+mn-ea"/>
              </a:rPr>
              <a:t>1.</a:t>
            </a:r>
            <a:r>
              <a:rPr kumimoji="1" lang="zh-CN" altLang="en-US" dirty="0">
                <a:latin typeface="+mn-ea"/>
              </a:rPr>
              <a:t>   目标检测算法按照是否需要先得到候选框</a:t>
            </a:r>
            <a:r>
              <a:rPr lang="zh-CN" altLang="en-GB" dirty="0">
                <a:latin typeface="+mn-ea"/>
              </a:rPr>
              <a:t>（</a:t>
            </a:r>
            <a:r>
              <a:rPr lang="en-GB" altLang="zh-CN" dirty="0">
                <a:latin typeface="+mn-ea"/>
              </a:rPr>
              <a:t>region proposal</a:t>
            </a:r>
            <a:r>
              <a:rPr lang="zh-CN" altLang="en-GB" dirty="0">
                <a:latin typeface="+mn-ea"/>
              </a:rPr>
              <a:t>）</a:t>
            </a:r>
            <a:r>
              <a:rPr lang="zh-CN" altLang="en-US" dirty="0">
                <a:latin typeface="+mn-ea"/>
              </a:rPr>
              <a:t>分为“</a:t>
            </a:r>
            <a:r>
              <a:rPr lang="en-US" altLang="zh-CN" dirty="0">
                <a:latin typeface="+mn-ea"/>
              </a:rPr>
              <a:t>One-stage</a:t>
            </a:r>
            <a:r>
              <a:rPr lang="zh-CN" altLang="en-US" dirty="0">
                <a:latin typeface="+mn-ea"/>
              </a:rPr>
              <a:t>”算法以及</a:t>
            </a:r>
            <a:r>
              <a:rPr lang="en-US" altLang="zh-CN" dirty="0">
                <a:latin typeface="+mn-ea"/>
              </a:rPr>
              <a:t>”Two-Stage”</a:t>
            </a:r>
            <a:r>
              <a:rPr lang="zh-CN" altLang="en-US" dirty="0">
                <a:latin typeface="+mn-ea"/>
              </a:rPr>
              <a:t>算法。其中“</a:t>
            </a:r>
            <a:r>
              <a:rPr lang="en-US" altLang="zh-CN" dirty="0">
                <a:latin typeface="+mn-ea"/>
              </a:rPr>
              <a:t>Two-Stage</a:t>
            </a:r>
            <a:r>
              <a:rPr lang="zh-CN" altLang="en-US" dirty="0">
                <a:latin typeface="+mn-ea"/>
              </a:rPr>
              <a:t>”算法一般来说准确率更高，但速度相对较慢，比较著名的是</a:t>
            </a:r>
            <a:r>
              <a:rPr lang="en-GB" altLang="zh-CN" dirty="0"/>
              <a:t>RCNN</a:t>
            </a:r>
            <a:r>
              <a:rPr lang="zh-CN" altLang="en-US" dirty="0"/>
              <a:t>家族系列的目标检测算法</a:t>
            </a:r>
            <a:r>
              <a:rPr lang="zh-CN" altLang="en-US" dirty="0">
                <a:latin typeface="+mn-ea"/>
              </a:rPr>
              <a:t>；而“</a:t>
            </a:r>
            <a:r>
              <a:rPr lang="en-US" altLang="zh-CN" dirty="0">
                <a:latin typeface="+mn-ea"/>
              </a:rPr>
              <a:t>One-Stage</a:t>
            </a:r>
            <a:r>
              <a:rPr lang="zh-CN" altLang="en-US" dirty="0">
                <a:latin typeface="+mn-ea"/>
              </a:rPr>
              <a:t>”算法一般来说速度较快，但准确率不如“</a:t>
            </a:r>
            <a:r>
              <a:rPr lang="en-US" altLang="zh-CN" dirty="0">
                <a:latin typeface="+mn-ea"/>
              </a:rPr>
              <a:t>Two-Stage</a:t>
            </a:r>
            <a:r>
              <a:rPr lang="zh-CN" altLang="en-US" dirty="0">
                <a:latin typeface="+mn-ea"/>
              </a:rPr>
              <a:t>”家族，代表算法有</a:t>
            </a:r>
            <a:r>
              <a:rPr lang="en-US" altLang="zh-CN" dirty="0">
                <a:latin typeface="+mn-ea"/>
              </a:rPr>
              <a:t>YOLO</a:t>
            </a:r>
            <a:r>
              <a:rPr lang="zh-CN" altLang="en-US" dirty="0">
                <a:latin typeface="+mn-ea"/>
              </a:rPr>
              <a:t>系列算法以及</a:t>
            </a:r>
            <a:r>
              <a:rPr lang="en-US" altLang="zh-CN" dirty="0">
                <a:latin typeface="+mn-ea"/>
              </a:rPr>
              <a:t>SSD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2.</a:t>
            </a:r>
            <a:r>
              <a:rPr lang="zh-CN" altLang="en-US" dirty="0">
                <a:latin typeface="+mn-ea"/>
              </a:rPr>
              <a:t>   考虑到之前我们设备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需要更高性能的算法</a:t>
            </a:r>
            <a:r>
              <a:rPr lang="zh-CN" altLang="en-US" dirty="0">
                <a:latin typeface="+mn-ea"/>
              </a:rPr>
              <a:t>，我们选择了</a:t>
            </a:r>
            <a:r>
              <a:rPr lang="en-US" altLang="zh-CN" dirty="0">
                <a:latin typeface="+mn-ea"/>
              </a:rPr>
              <a:t>”One-Stage”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YOLO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You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Only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Look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Once</a:t>
            </a:r>
            <a:r>
              <a:rPr lang="zh-CN" altLang="en-US" dirty="0">
                <a:latin typeface="+mn-ea"/>
              </a:rPr>
              <a:t>）系列算法来实现我们最重要的目标检测工作。</a:t>
            </a:r>
            <a:endParaRPr lang="en-US" altLang="zh-CN" dirty="0">
              <a:latin typeface="+mn-ea"/>
            </a:endParaRPr>
          </a:p>
        </p:txBody>
      </p:sp>
      <p:pic>
        <p:nvPicPr>
          <p:cNvPr id="1026" name="Picture 2" descr="YOLO: Real-Time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713" y="2040598"/>
            <a:ext cx="3973287" cy="260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7"/>
    </mc:Choice>
    <mc:Fallback xmlns="">
      <p:transition spd="slow" advTm="4564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r>
              <a:rPr lang="zh-CN" altLang="en-US" dirty="0"/>
              <a:t>系列算法（由于时间原因，此处不赘述原理）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278038" y="1556657"/>
            <a:ext cx="6307819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dirty="0">
                <a:latin typeface="+mn-ea"/>
              </a:rPr>
              <a:t>YOLO</a:t>
            </a:r>
            <a:r>
              <a:rPr kumimoji="1" lang="zh-CN" altLang="en-US" dirty="0">
                <a:latin typeface="+mn-ea"/>
              </a:rPr>
              <a:t>系列的算法迭代至今已有五个版本，性能和速度都在随之上升（</a:t>
            </a:r>
            <a:r>
              <a:rPr kumimoji="1" lang="en-US" altLang="zh-CN" dirty="0">
                <a:latin typeface="+mn-ea"/>
              </a:rPr>
              <a:t>V4</a:t>
            </a:r>
            <a:r>
              <a:rPr kumimoji="1" lang="zh-CN" altLang="en-US" dirty="0">
                <a:latin typeface="+mn-ea"/>
              </a:rPr>
              <a:t>和</a:t>
            </a:r>
            <a:r>
              <a:rPr kumimoji="1" lang="en-US" altLang="zh-CN" dirty="0">
                <a:latin typeface="+mn-ea"/>
              </a:rPr>
              <a:t>V5</a:t>
            </a:r>
            <a:r>
              <a:rPr kumimoji="1" lang="zh-CN" altLang="en-US" dirty="0">
                <a:latin typeface="+mn-ea"/>
              </a:rPr>
              <a:t>的差异有争议）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>
                <a:latin typeface="+mn-ea"/>
              </a:rPr>
              <a:t>我们在分析测试了</a:t>
            </a:r>
            <a:r>
              <a:rPr kumimoji="1" lang="en-US" altLang="zh-CN" dirty="0">
                <a:latin typeface="+mn-ea"/>
              </a:rPr>
              <a:t>V4</a:t>
            </a:r>
            <a:r>
              <a:rPr kumimoji="1" lang="zh-CN" altLang="en-US" dirty="0">
                <a:latin typeface="+mn-ea"/>
              </a:rPr>
              <a:t>和</a:t>
            </a:r>
            <a:r>
              <a:rPr kumimoji="1" lang="en-US" altLang="zh-CN" dirty="0">
                <a:latin typeface="+mn-ea"/>
              </a:rPr>
              <a:t>V5</a:t>
            </a:r>
            <a:r>
              <a:rPr kumimoji="1" lang="zh-CN" altLang="en-US" dirty="0">
                <a:latin typeface="+mn-ea"/>
              </a:rPr>
              <a:t>版本后，发现即便是性能较好的</a:t>
            </a:r>
            <a:r>
              <a:rPr kumimoji="1" lang="en-US" altLang="zh-CN" dirty="0">
                <a:latin typeface="+mn-ea"/>
              </a:rPr>
              <a:t>yolov4</a:t>
            </a:r>
            <a:r>
              <a:rPr kumimoji="1" lang="zh-CN" altLang="en-US" dirty="0">
                <a:latin typeface="+mn-ea"/>
              </a:rPr>
              <a:t>仍然无法在我们的电脑上达到较为满意的性能表现（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</a:rPr>
              <a:t>v4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在本机推理速度仅有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</a:rPr>
              <a:t>0.8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帧</a:t>
            </a:r>
            <a:r>
              <a:rPr kumimoji="1" lang="zh-CN" altLang="en-US" dirty="0">
                <a:latin typeface="+mn-ea"/>
              </a:rPr>
              <a:t>），故我们转向</a:t>
            </a:r>
            <a:r>
              <a:rPr kumimoji="1" lang="en-US" altLang="zh-CN" dirty="0">
                <a:latin typeface="+mn-ea"/>
              </a:rPr>
              <a:t>yolov5</a:t>
            </a:r>
            <a:r>
              <a:rPr kumimoji="1" lang="zh-CN" altLang="en-US" dirty="0">
                <a:latin typeface="+mn-ea"/>
              </a:rPr>
              <a:t>最小、性能也是最极致的模型</a:t>
            </a:r>
            <a:r>
              <a:rPr kumimoji="1" lang="en-US" altLang="zh-CN" dirty="0">
                <a:latin typeface="+mn-ea"/>
              </a:rPr>
              <a:t>yolov5s</a:t>
            </a:r>
            <a:r>
              <a:rPr kumimoji="1"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42" y="1556657"/>
            <a:ext cx="4719973" cy="3111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71115" y="4831984"/>
            <a:ext cx="2579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图：</a:t>
            </a:r>
            <a:r>
              <a:rPr kumimoji="1" lang="en-US" altLang="zh-CN" sz="1400" dirty="0"/>
              <a:t>yolov4/5</a:t>
            </a:r>
            <a:r>
              <a:rPr kumimoji="1" lang="zh-CN" altLang="en-US" sz="1400" dirty="0"/>
              <a:t>主要部件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79"/>
    </mc:Choice>
    <mc:Fallback xmlns="">
      <p:transition spd="slow" advTm="466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训练目标 </a:t>
            </a:r>
            <a:r>
              <a:rPr lang="en-US" altLang="zh-CN" dirty="0"/>
              <a:t>&amp;</a:t>
            </a:r>
            <a:r>
              <a:rPr lang="zh-CN" altLang="en-US" dirty="0"/>
              <a:t> 训练数据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6897" y="1208314"/>
            <a:ext cx="625339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b="1" dirty="0"/>
              <a:t>训练目标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      </a:t>
            </a:r>
            <a:r>
              <a:rPr kumimoji="1" lang="zh-CN" altLang="en-US" dirty="0"/>
              <a:t>面部识别、两个特殊手势识别、障碍物识别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2.</a:t>
            </a:r>
            <a:r>
              <a:rPr kumimoji="1" lang="zh-CN" altLang="en-US" b="1" dirty="0"/>
              <a:t> 训练数据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       </a:t>
            </a:r>
            <a:r>
              <a:rPr kumimoji="1" lang="zh-CN" altLang="en-US" dirty="0"/>
              <a:t>由于我们的特殊手势无法找到相应的数据集，故所有的数据集都是由我们自己拍摄并标注，数据集容量共计</a:t>
            </a:r>
            <a:r>
              <a:rPr kumimoji="1" lang="en-US" altLang="zh-CN" dirty="0"/>
              <a:t>309</a:t>
            </a:r>
            <a:r>
              <a:rPr kumimoji="1" lang="zh-CN" altLang="en-US" dirty="0"/>
              <a:t>张图片。容量并不算大，但在算法加持下仍取得了较好的效果。</a:t>
            </a:r>
            <a:endParaRPr kumimoji="1" lang="en-US" altLang="zh-CN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8" y="1028700"/>
            <a:ext cx="3875314" cy="3875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2"/>
    </mc:Choice>
    <mc:Fallback xmlns="">
      <p:transition spd="slow" advTm="314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训练效果喜人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5864" y="1499048"/>
            <a:ext cx="3172731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 err="1"/>
              <a:t>Batch_size</a:t>
            </a:r>
            <a:r>
              <a:rPr kumimoji="1" lang="en-US" altLang="zh-CN" b="1" dirty="0"/>
              <a:t>: 16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Epochs: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300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Recall: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100%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Precision: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96.68%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mAP_0.5</a:t>
            </a:r>
            <a:r>
              <a:rPr kumimoji="1" lang="zh-CN" altLang="en-US" b="1" dirty="0"/>
              <a:t>：</a:t>
            </a:r>
            <a:r>
              <a:rPr kumimoji="1" lang="en-US" altLang="zh-CN" b="1" dirty="0"/>
              <a:t>99.61%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效果出众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在保证性能的同时能有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高准确率</a:t>
            </a:r>
            <a:endParaRPr kumimoji="1"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48" y="1208314"/>
            <a:ext cx="9434288" cy="4822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6"/>
    </mc:Choice>
    <mc:Fallback xmlns="">
      <p:transition spd="slow" advTm="3453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242785"/>
            <a:ext cx="9985830" cy="4992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206776"/>
            <a:ext cx="10330543" cy="49218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8"/>
    </mc:Choice>
    <mc:Fallback xmlns="">
      <p:transition spd="slow" advTm="6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513_3*m_h_i*1_1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513_3*m_h_i*1_2_2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513_3*m_h_i*1_2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513_3*m_h_i*1_3_2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513_3*m_h_i*1_3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513_3*m_h_f*1_3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513_3*m_h_f*1_2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08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3346_1*d*3"/>
  <p:tag name="KSO_WM_TEMPLATE_CATEGORY" val="diagram"/>
  <p:tag name="KSO_WM_TEMPLATE_INDEX" val="202133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39c4a1881924ea4ac75b7df147d8e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abec257b35a401391667671f483839d"/>
  <p:tag name="KSO_WM_UNIT_PLACING_PICTURE" val="aabec257b35a401391667671f483839d"/>
  <p:tag name="KSO_WM_UNIT_SUPPORT_UNIT_TYPE" val="[&quot;d&quot;]"/>
  <p:tag name="KSO_WM_TEMPLATE_ASSEMBLE_XID" val="5fd0bad21fa9d42129dd5031"/>
  <p:tag name="KSO_WM_TEMPLATE_ASSEMBLE_GROUPID" val="5fd0bad21fa9d42129dd503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92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346_1*d*1"/>
  <p:tag name="KSO_WM_TEMPLATE_CATEGORY" val="diagram"/>
  <p:tag name="KSO_WM_TEMPLATE_INDEX" val="2021334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e5b9f2285c044a8ab17bac6f528e0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3b46b7b0e1644e588d8d593c80db3a0d"/>
  <p:tag name="KSO_WM_UNIT_PLACING_PICTURE" val="3b46b7b0e1644e588d8d593c80db3a0d"/>
  <p:tag name="KSO_WM_UNIT_SUPPORT_UNIT_TYPE" val="[&quot;d&quot;]"/>
  <p:tag name="KSO_WM_TEMPLATE_ASSEMBLE_XID" val="5fd0bad21fa9d42129dd5031"/>
  <p:tag name="KSO_WM_TEMPLATE_ASSEMBLE_GROUPID" val="5fd0bad21fa9d42129dd503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2710"/>
  <p:tag name="KSO_WM_SLIDE_ID" val="diagram2021271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TYPE" val="text"/>
  <p:tag name="KSO_WM_SLIDE_SUBTYPE" val="picTxt"/>
  <p:tag name="KSO_WM_SLIDE_SIZE" val="864*408"/>
  <p:tag name="KSO_WM_SLIDE_POSITION" val="48*72"/>
  <p:tag name="KSO_WM_SLIDE_LAYOUT" val="a_d"/>
  <p:tag name="KSO_WM_SLIDE_LAYOUT_CNT" val="1_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2-09T22:30:48&quot;,&quot;maxSize&quot;:{&quot;size1&quot;:57.399999999999999},&quot;minSize&quot;:{&quot;size1&quot;:53.799999999999997},&quot;normalSize&quot;:{&quot;size1&quot;:57.399999999999999},&quot;subLayout&quot;:[{&quot;id&quot;:&quot;2020-12-09T22:30:48&quot;,&quot;maxSize&quot;:{&quot;size1&quot;:62.200000000000003},&quot;minSize&quot;:{&quot;size1&quot;:44.600000000000001},&quot;normalSize&quot;:{&quot;size1&quot;:44.600000000000001},&quot;subLayout&quot;:[{&quot;direction&quot;:1,&quot;id&quot;:&quot;2020-12-09T22:30:48&quot;,&quot;maxSize&quot;:{&quot;size1&quot;:52.399999999999999},&quot;minSize&quot;:{&quot;size1&quot;:52.399999999999999},&quot;normalSize&quot;:{&quot;size1&quot;:52.399999999999999},&quot;subLayout&quot;:[{&quot;id&quot;:&quot;2020-12-09T22:30:48&quot;,&quot;margin&quot;:{&quot;bottom&quot;:0.42300000786781311,&quot;left&quot;:1.6929999589920044,&quot;right&quot;:0.026000002399086952,&quot;top&quot;:2.5399999618530273},&quot;type&quot;:0},{&quot;id&quot;:&quot;2020-12-09T22:30:48&quot;,&quot;margin&quot;:{&quot;bottom&quot;:0.026000002399086952,&quot;left&quot;:0.83600008487701416,&quot;right&quot;:0.38600000739097595,&quot;top&quot;:2.5399999618530273},&quot;type&quot;:0}],&quot;type&quot;:0},{&quot;direction&quot;:1,&quot;id&quot;:&quot;2020-12-09T22:30:48&quot;,&quot;margin&quot;:{&quot;bottom&quot;:2.1170001029968262,&quot;left&quot;:1.6929999589920044,&quot;right&quot;:0.3970000147819519,&quot;top&quot;:0.42500001192092896},&quot;type&quot;:0}],&quot;type&quot;:0},{&quot;id&quot;:&quot;2020-12-09T22:30:48&quot;,&quot;margin&quot;:{&quot;bottom&quot;:2.1170001029968262,&quot;left&quot;:0.026000002399086952,&quot;right&quot;:1.6929999589920044,&quot;top&quot;:2.5399999618530273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09387747e3ea6e292a818"/>
  <p:tag name="KSO_WM_CHIP_FILLPROP" val="[[{&quot;text_align&quot;:&quot;lt&quot;,&quot;text_direction&quot;:&quot;horizontal&quot;,&quot;support_big_font&quot;:false,&quot;picture_toward&quot;:0,&quot;picture_dockside&quot;:[],&quot;fill_id&quot;:&quot;48bca5b6803e42599224a9f09d34c898&quot;,&quot;fill_align&quot;:&quot;lt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8f83724325ba4d56bc2e41a20c904693&quot;,&quot;fill_align&quot;:&quot;lt&quot;,&quot;chip_types&quot;:[&quot;picture&quot;]},{&quot;text_align&quot;:&quot;lt&quot;,&quot;text_direction&quot;:&quot;horizontal&quot;,&quot;support_big_font&quot;:false,&quot;picture_toward&quot;:0,&quot;picture_dockside&quot;:[],&quot;fill_id&quot;:&quot;e3417d97f8054d1ab202cc0a04a0c531&quot;,&quot;fill_align&quot;:&quot;lt&quot;,&quot;chip_types&quot;:[&quot;picture&quot;]},{&quot;text_align&quot;:&quot;lt&quot;,&quot;text_direction&quot;:&quot;horizontal&quot;,&quot;support_big_font&quot;:false,&quot;picture_toward&quot;:0,&quot;picture_dockside&quot;:[],&quot;fill_id&quot;:&quot;1b4cbe2a19874ddcb8fc02414d527177&quot;,&quot;fill_align&quot;:&quot;lt&quot;,&quot;chip_types&quot;:[&quot;picture&quot;]}]]"/>
  <p:tag name="KSO_WM_CHIP_DECFILLPROP" val="[]"/>
  <p:tag name="KSO_WM_SLIDE_CAN_ADD_NAVIGATION" val="1"/>
  <p:tag name="KSO_WM_CHIP_GROUPID" val="5f709387747e3ea6e292a817"/>
  <p:tag name="KSO_WM_SLIDE_BK_DARK_LIGHT" val="2"/>
  <p:tag name="KSO_WM_SLIDE_BACKGROUND_TYPE" val="general"/>
  <p:tag name="KSO_WM_SLIDE_SUPPORT_FEATURE_TYPE" val="0"/>
  <p:tag name="KSO_WM_TEMPLATE_ASSEMBLE_XID" val="5fd0df981fa9d42129dd9388"/>
  <p:tag name="KSO_WM_TEMPLATE_ASSEMBLE_GROUPID" val="5fd0df981fa9d42129dd93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10_1*a*1"/>
  <p:tag name="KSO_WM_TEMPLATE_CATEGORY" val="diagram"/>
  <p:tag name="KSO_WM_TEMPLATE_INDEX" val="20212710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06ad0bb55c84904836ff1b3b2715d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f118d979c684972bc535dec0f6db6e1"/>
  <p:tag name="KSO_WM_UNIT_TEXT_FILL_FORE_SCHEMECOLOR_INDEX_BRIGHTNESS" val="0"/>
  <p:tag name="KSO_WM_UNIT_TEXT_FILL_FORE_SCHEMECOLOR_INDEX" val="13"/>
  <p:tag name="KSO_WM_UNIT_TEXT_FILL_TYPE" val="1"/>
  <p:tag name="KSO_WM_TEMPLATE_ASSEMBLE_XID" val="5fd0df981fa9d42129dd9388"/>
  <p:tag name="KSO_WM_TEMPLATE_ASSEMBLE_GROUPID" val="5fd0df981fa9d42129dd93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92*80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2710_1*d*2"/>
  <p:tag name="KSO_WM_TEMPLATE_CATEGORY" val="diagram"/>
  <p:tag name="KSO_WM_TEMPLATE_INDEX" val="2021271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dd09184235d47d9a058bd947ab54d8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92cd3b2186046a59d87a295d413c798"/>
  <p:tag name="KSO_WM_UNIT_PLACING_PICTURE" val="492cd3b2186046a59d87a295d413c798"/>
  <p:tag name="KSO_WM_TEMPLATE_ASSEMBLE_XID" val="5fd0df981fa9d42129dd9388"/>
  <p:tag name="KSO_WM_TEMPLATE_ASSEMBLE_GROUPID" val="5fd0df981fa9d42129dd9388"/>
  <p:tag name="KSO_WM_UNIT_PICTURE_CLIP_FLAG" val="0"/>
  <p:tag name="KSO_WM_UNIT_PLACING_PICTURE_INFO" val="{&quot;code&quot;:&quot;&quot;,&quot;full_picture&quot;:false,&quot;scheme&quot;:&quot;&quot;,&quot;spacing&quot;:5}"/>
  <p:tag name="KSO_WM_UNIT_PLACING_PICTURE_COLLAGE_VIEWPORT" val="{&quot;height&quot;:4392.6534762297797,&quot;width&quot;:5961.448730517737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1*173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12710_1*d*3"/>
  <p:tag name="KSO_WM_TEMPLATE_CATEGORY" val="diagram"/>
  <p:tag name="KSO_WM_TEMPLATE_INDEX" val="2021271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ffc80c04bb14a11b1560fdd322c365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8c07a0102a42f1a17fdd11c92c9aa3"/>
  <p:tag name="KSO_WM_UNIT_PLACING_PICTURE" val="888c07a0102a42f1a17fdd11c92c9aa3"/>
  <p:tag name="KSO_WM_TEMPLATE_ASSEMBLE_XID" val="5fd0df981fa9d42129dd9388"/>
  <p:tag name="KSO_WM_TEMPLATE_ASSEMBLE_GROUPID" val="5fd0df981fa9d42129dd9388"/>
  <p:tag name="KSO_WM_UNIT_PICTURE_CLIP_FLAG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438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710_1*d*1"/>
  <p:tag name="KSO_WM_TEMPLATE_CATEGORY" val="diagram"/>
  <p:tag name="KSO_WM_TEMPLATE_INDEX" val="2021271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1c020a3c779404985d5e5d4c2ae75c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fa1178e93184b81a1d03a0f0c6b3353"/>
  <p:tag name="KSO_WM_UNIT_PLACING_PICTURE" val="1fa1178e93184b81a1d03a0f0c6b3353"/>
  <p:tag name="KSO_WM_TEMPLATE_ASSEMBLE_XID" val="5fd0df981fa9d42129dd9388"/>
  <p:tag name="KSO_WM_TEMPLATE_ASSEMBLE_GROUPID" val="5fd0df981fa9d42129dd9388"/>
  <p:tag name="KSO_WM_UNIT_PICTURE_CLIP_FLAG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0.2|1|6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7.4|0.6|15.9|0.8|1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67c4d5-ef5a-4e3c-97b6-3ebc16d1cb1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0-12-09T19:53:54&quot;,&quot;maxSize&quot;:{&quot;size1&quot;:26.699999999999999},&quot;minSize&quot;:{&quot;size1&quot;:22.199999999999999},&quot;normalSize&quot;:{&quot;size1&quot;:22.199999999999999},&quot;subLayout&quot;:[{&quot;id&quot;:&quot;2020-12-09T19:53:54&quot;,&quot;margin&quot;:{&quot;bottom&quot;:0,&quot;left&quot;:1.6929999589920044,&quot;right&quot;:1.6929999589920044,&quot;top&quot;:1.6929999589920044},&quot;type&quot;:0},{&quot;direction&quot;:1,&quot;id&quot;:&quot;2020-12-09T19:53:54&quot;,&quot;maxSize&quot;:{&quot;size1&quot;:66.199606130004398},&quot;minSize&quot;:{&quot;size1&quot;:52.599606130004396},&quot;normalSize&quot;:{&quot;size1&quot;:59.474606130004396},&quot;subLayout&quot;:[{&quot;id&quot;:&quot;2020-12-09T19:53:54&quot;,&quot;margin&quot;:{&quot;bottom&quot;:2.5399999618530273,&quot;left&quot;:1.6929999589920044,&quot;right&quot;:0.026000002399086952,&quot;top&quot;:0.42300000786781311},&quot;type&quot;:0},{&quot;id&quot;:&quot;2020-12-09T19:53:54&quot;,&quot;maxSize&quot;:{&quot;size1&quot;:54.299999999999997},&quot;minSize&quot;:{&quot;size1&quot;:25.699999999999999},&quot;normalSize&quot;:{&quot;size1&quot;:37.299999999999997},&quot;subLayout&quot;:[{&quot;id&quot;:&quot;2020-12-09T19:53:54&quot;,&quot;margin&quot;:{&quot;bottom&quot;:0.026000002399086952,&quot;left&quot;:0.81999999284744263,&quot;right&quot;:1.6929999589920044,&quot;top&quot;:0.42300000786781311},&quot;type&quot;:0},{&quot;id&quot;:&quot;2020-12-09T19:53:54&quot;,&quot;margin&quot;:{&quot;bottom&quot;:2.5399999618530273,&quot;left&quot;:0.81999999284744263,&quot;right&quot;:1.6929999589920044,&quot;top&quot;:0.81999999284744263},&quot;type&quot;:0}]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b553136823a5e618e"/>
  <p:tag name="KSO_WM_CHIP_FILLPROP" val="[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42ea1e0400894401bb2610c3c0153f6d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text&quot;,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text&quot;,&quot;picture&quot;]}],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big_font&quot;:false,&quot;fill_id&quot;:&quot;42ea1e0400894401bb2610c3c0153f6d&quot;,&quot;fill_align&quot;:&quot;lm&quot;,&quot;chip_types&quot;:[&quot;text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picture&quot;]}]]"/>
  <p:tag name="KSO_WM_SLIDE_ID" val="diagram2021334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48"/>
  <p:tag name="KSO_WM_TAG_VERSION" val="1.0"/>
  <p:tag name="KSO_WM_BEAUTIFY_FLAG" val="#wm#"/>
  <p:tag name="KSO_WM_TEMPLATE_CATEGORY" val="diagram"/>
  <p:tag name="KSO_WM_TEMPLATE_INDEX" val="20213346"/>
  <p:tag name="KSO_WM_SLIDE_LAYOUT" val="a_d"/>
  <p:tag name="KSO_WM_SLIDE_LAYOUT_CNT" val="1_3"/>
  <p:tag name="FIXED_XID_TMP" val="5f5ee1ca4d6848d78f644aec"/>
  <p:tag name="KSO_WM_CHIP_DECFILLPROP" val="[]"/>
  <p:tag name="KSO_WM_CHIP_GROUPID" val="5f5ee1ca4d6848d78f644aec"/>
  <p:tag name="KSO_WM_SLIDE_BK_DARK_LIGHT" val="2"/>
  <p:tag name="KSO_WM_SLIDE_BACKGROUND_TYPE" val="frame"/>
  <p:tag name="KSO_WM_SLIDE_SUPPORT_FEATURE_TYPE" val="0"/>
  <p:tag name="KSO_WM_TEMPLATE_ASSEMBLE_XID" val="5fd0bad21fa9d42129dd5031"/>
  <p:tag name="KSO_WM_TEMPLATE_ASSEMBLE_GROUPID" val="5fd0bad21fa9d42129dd50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346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3346"/>
  <p:tag name="KSO_WM_UNIT_VALUE" val="1150"/>
  <p:tag name="KSO_WM_TEMPLATE_ASSEMBLE_XID" val="5fd0bad21fa9d42129dd5031"/>
  <p:tag name="KSO_WM_TEMPLATE_ASSEMBLE_GROUPID" val="5fd0bad21fa9d42129dd50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6_1*a*1"/>
  <p:tag name="KSO_WM_TEMPLATE_CATEGORY" val="diagram"/>
  <p:tag name="KSO_WM_TEMPLATE_INDEX" val="2021334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041d8ed317b4fb0a65c5e2ee608da8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4f52faf23604cc5bd63d6b5875eb882"/>
  <p:tag name="KSO_WM_UNIT_TEXT_FILL_FORE_SCHEMECOLOR_INDEX_BRIGHTNESS" val="0"/>
  <p:tag name="KSO_WM_UNIT_TEXT_FILL_FORE_SCHEMECOLOR_INDEX" val="13"/>
  <p:tag name="KSO_WM_UNIT_TEXT_FILL_TYPE" val="1"/>
  <p:tag name="KSO_WM_TEMPLATE_ASSEMBLE_XID" val="5fd0bad21fa9d42129dd5031"/>
  <p:tag name="KSO_WM_TEMPLATE_ASSEMBLE_GROUPID" val="5fd0bad21fa9d42129dd50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513_3*m_h_i*1_1_2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513_3*m_h_f*1_1_1"/>
  <p:tag name="KSO_WM_TEMPLATE_CATEGORY" val="diagram"/>
  <p:tag name="KSO_WM_TEMPLATE_INDEX" val="513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23</TotalTime>
  <Words>1507</Words>
  <Application>Microsoft Office PowerPoint</Application>
  <PresentationFormat>宽屏</PresentationFormat>
  <Paragraphs>184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-apple-system</vt:lpstr>
      <vt:lpstr>Heiti SC Medium</vt:lpstr>
      <vt:lpstr>方正粗黑宋简体</vt:lpstr>
      <vt:lpstr>微软雅黑</vt:lpstr>
      <vt:lpstr>Arial</vt:lpstr>
      <vt:lpstr>Calibri</vt:lpstr>
      <vt:lpstr>Impact</vt:lpstr>
      <vt:lpstr>主题5</vt:lpstr>
      <vt:lpstr>Tello 无人机自动飞行项目报告</vt:lpstr>
      <vt:lpstr>目标检测 &amp; 人脸追踪</vt:lpstr>
      <vt:lpstr>项目目标概览 &amp; 简单回顾 &amp; 成果展示</vt:lpstr>
      <vt:lpstr>遇到的主要硬件困难</vt:lpstr>
      <vt:lpstr>目标检测算法选型</vt:lpstr>
      <vt:lpstr>YOLO系列算法（由于时间原因，此处不赘述原理）</vt:lpstr>
      <vt:lpstr>训练目标 &amp; 训练数据</vt:lpstr>
      <vt:lpstr>训练效果喜人</vt:lpstr>
      <vt:lpstr>训练曲线</vt:lpstr>
      <vt:lpstr>效果测试</vt:lpstr>
      <vt:lpstr>自动避障</vt:lpstr>
      <vt:lpstr>自动避障阶段一</vt:lpstr>
      <vt:lpstr>自动避障阶段一</vt:lpstr>
      <vt:lpstr>自动避障阶段一</vt:lpstr>
      <vt:lpstr>自动避障阶段一</vt:lpstr>
      <vt:lpstr>自动避障阶段二</vt:lpstr>
      <vt:lpstr>自动避障阶段二</vt:lpstr>
      <vt:lpstr>自动避障阶段二</vt:lpstr>
      <vt:lpstr>手势识别的无人机飞行</vt:lpstr>
      <vt:lpstr>手势识别的无人机飞行 三个尝试阶段</vt:lpstr>
      <vt:lpstr>手势识别阶段一</vt:lpstr>
      <vt:lpstr>PowerPoint 演示文稿</vt:lpstr>
      <vt:lpstr>PowerPoint 演示文稿</vt:lpstr>
      <vt:lpstr>阶段二：预训练模型</vt:lpstr>
      <vt:lpstr>阶段二：预训练模型</vt:lpstr>
      <vt:lpstr>阶段二：预训练模型</vt:lpstr>
      <vt:lpstr>阶段二：预训练模型</vt:lpstr>
      <vt:lpstr>YOLO</vt:lpstr>
      <vt:lpstr>YOLO</vt:lpstr>
      <vt:lpstr>手势识别阶段三</vt:lpstr>
      <vt:lpstr>彭立成    2018202131</vt:lpstr>
      <vt:lpstr>PowerPoint 演示文稿</vt:lpstr>
      <vt:lpstr>PowerPoint 演示文稿</vt:lpstr>
      <vt:lpstr>PowerPoint 演示文稿</vt:lpstr>
      <vt:lpstr>PowerPoint 演示文稿</vt:lpstr>
      <vt:lpstr>语音识别</vt:lpstr>
      <vt:lpstr>使用AISHELL-1数据集训练MASR，之后再加入百度的语言模型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51PPT模板网</cp:keywords>
  <cp:lastModifiedBy>赵 瑞祥</cp:lastModifiedBy>
  <cp:revision>74</cp:revision>
  <cp:lastPrinted>2018-02-05T16:00:00Z</cp:lastPrinted>
  <dcterms:created xsi:type="dcterms:W3CDTF">2018-02-05T16:00:00Z</dcterms:created>
  <dcterms:modified xsi:type="dcterms:W3CDTF">2020-12-18T15:21:52Z</dcterms:modified>
  <cp:category>www.51pptmoban.com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KSOProductBuildVer">
    <vt:lpwstr>2052-11.1.0.10026</vt:lpwstr>
  </property>
</Properties>
</file>